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Nunito"/>
      <p:regular r:id="rId60"/>
      <p:bold r:id="rId61"/>
      <p:italic r:id="rId62"/>
      <p:boldItalic r:id="rId63"/>
    </p:embeddedFont>
    <p:embeddedFont>
      <p:font typeface="Merriweather"/>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F8944C-A746-4418-9714-F3812324C458}">
  <a:tblStyle styleId="{C4F8944C-A746-4418-9714-F3812324C4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4.xml"/><Relationship Id="rId64" Type="http://schemas.openxmlformats.org/officeDocument/2006/relationships/font" Target="fonts/Merriweather-regular.fntdata"/><Relationship Id="rId63" Type="http://schemas.openxmlformats.org/officeDocument/2006/relationships/font" Target="fonts/Nunito-boldItalic.fntdata"/><Relationship Id="rId22" Type="http://schemas.openxmlformats.org/officeDocument/2006/relationships/slide" Target="slides/slide16.xml"/><Relationship Id="rId66" Type="http://schemas.openxmlformats.org/officeDocument/2006/relationships/font" Target="fonts/Merriweather-italic.fntdata"/><Relationship Id="rId21" Type="http://schemas.openxmlformats.org/officeDocument/2006/relationships/slide" Target="slides/slide15.xml"/><Relationship Id="rId65" Type="http://schemas.openxmlformats.org/officeDocument/2006/relationships/font" Target="fonts/Merriweather-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Merriweather-boldItalic.fntdata"/><Relationship Id="rId60" Type="http://schemas.openxmlformats.org/officeDocument/2006/relationships/font" Target="fonts/Nuni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l.org/resources/publications/entry/785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75/wll.14.1.05rob" TargetMode="External"/><Relationship Id="rId3" Type="http://schemas.openxmlformats.org/officeDocument/2006/relationships/hyperlink" Target="http://hdl.handle.net/10125/24622" TargetMode="External"/><Relationship Id="rId4" Type="http://schemas.openxmlformats.org/officeDocument/2006/relationships/hyperlink" Target="http://hdl.handle.net/10125/24622" TargetMode="External"/><Relationship Id="rId5" Type="http://schemas.openxmlformats.org/officeDocument/2006/relationships/hyperlink" Target="https://doi.org/10.1080/09544169008717712"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45/2858036.2858233"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515/ling.1998.36.1.161" TargetMode="External"/><Relationship Id="rId3" Type="http://schemas.openxmlformats.org/officeDocument/2006/relationships/hyperlink" Target="http://hdl.handle.net/10125/4503"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ic.ed.gov/?id=ED025739" TargetMode="External"/><Relationship Id="rId3" Type="http://schemas.openxmlformats.org/officeDocument/2006/relationships/hyperlink" Target="https://doi.org/10.37514/JBW-J.1980.3.1.05"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ic.ed.gov/?id=ED025739" TargetMode="External"/><Relationship Id="rId3" Type="http://schemas.openxmlformats.org/officeDocument/2006/relationships/hyperlink" Target="https://doi.org/10.37514/JBW-J.1980.3.1.0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ic.ed.gov/?id=ED025739" TargetMode="External"/><Relationship Id="rId3" Type="http://schemas.openxmlformats.org/officeDocument/2006/relationships/hyperlink" Target="https://doi.org/10.37514/JBW-J.1980.3.1.05"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61fbdba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861fbdba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90458e9f9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90458e9f9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861fbdba1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861fbdba1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61fbdba1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61fbdba1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61fbdba1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861fbdba1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61fbdba1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61fbdba1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861fbdba1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861fbdba1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erriweather"/>
                <a:ea typeface="Merriweather"/>
                <a:cs typeface="Merriweather"/>
                <a:sym typeface="Merriweather"/>
              </a:rPr>
              <a:t>Constable, P. (2002). Toward a Model for Language Identification Defining an ontology of language-related categories.</a:t>
            </a:r>
            <a:r>
              <a:rPr i="1" lang="en" sz="1200">
                <a:solidFill>
                  <a:schemeClr val="dk1"/>
                </a:solidFill>
                <a:highlight>
                  <a:srgbClr val="FFFFFF"/>
                </a:highlight>
                <a:latin typeface="Merriweather"/>
                <a:ea typeface="Merriweather"/>
                <a:cs typeface="Merriweather"/>
                <a:sym typeface="Merriweather"/>
              </a:rPr>
              <a:t> SIL Electronic Working Papers, 2002-003</a:t>
            </a:r>
            <a:r>
              <a:rPr lang="en" sz="1200">
                <a:solidFill>
                  <a:schemeClr val="dk1"/>
                </a:solidFill>
                <a:highlight>
                  <a:srgbClr val="FFFFFF"/>
                </a:highlight>
                <a:latin typeface="Merriweather"/>
                <a:ea typeface="Merriweather"/>
                <a:cs typeface="Merriweather"/>
                <a:sym typeface="Merriweather"/>
              </a:rPr>
              <a:t>. Retrieved from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https://www.sil.org/resources/publications/entry/7853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64185e1546e3f8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64185e1546e3f8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0458e9f9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0458e9f9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64185e1546e3f8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64185e1546e3f8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64185e1546e3f8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64185e1546e3f8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64185e1546e3f8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4185e1546e3f8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64185e1546e3f8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64185e1546e3f8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40d993fb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40d993fb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64185e1546e3f8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64185e1546e3f8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“Tonal 'upstep' in Engenni.” Journal of West African Linguistics. 27 (1): 3–15.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“Tonal Upstep in Krachi: Evidence for a Register Tier.” Language. 66 (3): 453–474</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0458e9f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0458e9f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“Tonal 'upstep' in Engenni.” Journal of West African Linguistics. 27 (1): 3–15.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“Tonal Upstep in Krachi: Evidence for a Register Tier.” Language. 66 (3): 453–474</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64185e1546e3f8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64185e1546e3f8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“Tonal 'upstep' in Engenni.” Journal of West African Linguistics. 27 (1): 3–15.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“Tonal Upstep in Krachi: Evidence for a Register Tier.” Language. 66 (3): 453–474</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0458e9f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90458e9f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“Tonal 'upstep' in Engenni.” Journal of West African Linguistics. 27 (1): 3–15.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“Tonal Upstep in Krachi: Evidence for a Register Tier.” Language. 66 (3): 453–474</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6ec4ace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86ec4ace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1999. “Tonal 'upstep' in Engenni.” Journal of West African Linguistics. 27 (1): 3–15.</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Snider, Keith L. 1990. “Tonal Upstep in Krachi: Evidence for a Register Tier.” Language. 66 (3): 453–474</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64185e1546e3f8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64185e1546e3f8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0458e9f9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90458e9f9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6ec4ace7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86ec4ace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b0a569c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b0a569c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b0a569c6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b0a569c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https://arstechnica.com/gadgets/2014/03/my-quest-to-learn-the-dvorak-keyboard-layout-part-1/</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90458e9f9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90458e9f9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8b0a569c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8b0a569c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a:solidFill>
                  <a:schemeClr val="dk1"/>
                </a:solidFill>
              </a:rPr>
              <a:t>Bird, Steven. 1999. “When marking tone reduces fuency: an orthography experiment in Cameroon.” Language and Speech 42: 83–115.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Roberts, David. 2011. “A Tone Orthography Typology.” </a:t>
            </a:r>
            <a:r>
              <a:rPr i="1" lang="en">
                <a:solidFill>
                  <a:schemeClr val="dk1"/>
                </a:solidFill>
              </a:rPr>
              <a:t>Written Language &amp; Literacy</a:t>
            </a:r>
            <a:r>
              <a:rPr lang="en">
                <a:solidFill>
                  <a:schemeClr val="dk1"/>
                </a:solidFill>
              </a:rPr>
              <a:t> 14 (1): 82–108. doi:</a:t>
            </a:r>
            <a:r>
              <a:rPr lang="en" u="sng">
                <a:solidFill>
                  <a:schemeClr val="hlink"/>
                </a:solidFill>
                <a:hlinkClick r:id="rId2"/>
              </a:rPr>
              <a:t>10.1075/wll.14.1.05rob</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2014. “On Establishing Underlying Tonal Contrast.” </a:t>
            </a:r>
            <a:r>
              <a:rPr i="1" lang="en">
                <a:solidFill>
                  <a:schemeClr val="dk1"/>
                </a:solidFill>
              </a:rPr>
              <a:t>Language Documentation &amp; Conservation</a:t>
            </a:r>
            <a:r>
              <a:rPr lang="en">
                <a:solidFill>
                  <a:schemeClr val="dk1"/>
                </a:solidFill>
              </a:rPr>
              <a:t> 8: 707–31.</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http://hdl.handle.net/10125/24622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“Tone in Proto‐Guang Nouns*.” </a:t>
            </a:r>
            <a:r>
              <a:rPr i="1" lang="en">
                <a:solidFill>
                  <a:schemeClr val="dk1"/>
                </a:solidFill>
              </a:rPr>
              <a:t>African Languages and Cultures</a:t>
            </a:r>
            <a:r>
              <a:rPr lang="en">
                <a:solidFill>
                  <a:schemeClr val="dk1"/>
                </a:solidFill>
              </a:rPr>
              <a:t> 3 (1): 87–105. doi:</a:t>
            </a:r>
            <a:r>
              <a:rPr lang="en" u="sng">
                <a:solidFill>
                  <a:schemeClr val="hlink"/>
                </a:solidFill>
                <a:hlinkClick r:id="rId5"/>
              </a:rPr>
              <a:t>10.1080/09544169008717712</a:t>
            </a:r>
            <a:r>
              <a:rPr lang="en">
                <a:solidFill>
                  <a:schemeClr val="dk1"/>
                </a:solidFill>
              </a:rPr>
              <a:t>.</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a:t>
            </a:r>
            <a:r>
              <a:rPr i="1" lang="en">
                <a:solidFill>
                  <a:schemeClr val="dk1"/>
                </a:solidFill>
              </a:rPr>
              <a:t>The Geometry and Features of Tone</a:t>
            </a:r>
            <a:r>
              <a:rPr lang="en">
                <a:solidFill>
                  <a:schemeClr val="dk1"/>
                </a:solidFill>
              </a:rPr>
              <a:t>. Dallas, Texas: Summer Institute of Linguistics.</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1999. “Tonal 'upstep' in Engenni.” </a:t>
            </a:r>
            <a:r>
              <a:rPr i="1" lang="en">
                <a:solidFill>
                  <a:schemeClr val="dk1"/>
                </a:solidFill>
              </a:rPr>
              <a:t>Journal of West African Linguistics</a:t>
            </a:r>
            <a:r>
              <a:rPr lang="en">
                <a:solidFill>
                  <a:schemeClr val="dk1"/>
                </a:solidFill>
              </a:rPr>
              <a:t>. 27 (1): 3–15.</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Snider, Keith L. 1990. “Tonal Upstep in Krachi: Evidence for a Register Tier.” </a:t>
            </a:r>
            <a:r>
              <a:rPr i="1" lang="en">
                <a:solidFill>
                  <a:schemeClr val="dk1"/>
                </a:solidFill>
              </a:rPr>
              <a:t>Language</a:t>
            </a:r>
            <a:r>
              <a:rPr lang="en">
                <a:solidFill>
                  <a:schemeClr val="dk1"/>
                </a:solidFill>
              </a:rPr>
              <a:t>. 66 (3): 453–474</a:t>
            </a:r>
            <a:endParaRPr>
              <a:solidFill>
                <a:schemeClr val="dk1"/>
              </a:solidFill>
            </a:endParaRPr>
          </a:p>
          <a:p>
            <a:pPr indent="-279400" lvl="0" marL="279400" rtl="0" algn="l">
              <a:lnSpc>
                <a:spcPct val="135000"/>
              </a:lnSpc>
              <a:spcBef>
                <a:spcPts val="0"/>
              </a:spcBef>
              <a:spcAft>
                <a:spcPts val="0"/>
              </a:spcAft>
              <a:buNone/>
            </a:pPr>
            <a:r>
              <a:rPr lang="en">
                <a:solidFill>
                  <a:schemeClr val="dk1"/>
                </a:solidFill>
              </a:rPr>
              <a:t>Paterson, Hugh J. III. 2015. “Phonetic transcription of tone in the IPA.” In The Scottish Consortium for ICPhS 2015 (Ed.). Proceedings of the 18th International Conference of Phonetic Sciences Paper number 507.1-5. University of Glasgow: Glasgow, UK.</a:t>
            </a:r>
            <a:endParaRPr>
              <a:solidFill>
                <a:schemeClr val="dk1"/>
              </a:solidFill>
            </a:endParaRPr>
          </a:p>
          <a:p>
            <a:pPr indent="-279400" lvl="0" marL="279400" rtl="0" algn="l">
              <a:lnSpc>
                <a:spcPct val="13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6a762c8b3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6a762c8b3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 Keys….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b0a569c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b0a569c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Bourdieu, Pierre. 1977. “The economics of linguistic exchanges.” </a:t>
            </a:r>
            <a:r>
              <a:rPr i="1" lang="en">
                <a:solidFill>
                  <a:schemeClr val="dk1"/>
                </a:solidFill>
              </a:rPr>
              <a:t>Social Science Information</a:t>
            </a:r>
            <a:r>
              <a:rPr lang="en">
                <a:solidFill>
                  <a:schemeClr val="dk1"/>
                </a:solidFill>
              </a:rPr>
              <a:t> 16(6). 645–668. doi:10.1177/053901847701600601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0458e9f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90458e9f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Bourdieu, Pierre. 1977. “The economics of linguistic exchanges.” </a:t>
            </a:r>
            <a:r>
              <a:rPr i="1" lang="en">
                <a:solidFill>
                  <a:schemeClr val="dk1"/>
                </a:solidFill>
              </a:rPr>
              <a:t>Social Science Information</a:t>
            </a:r>
            <a:r>
              <a:rPr lang="en">
                <a:solidFill>
                  <a:schemeClr val="dk1"/>
                </a:solidFill>
              </a:rPr>
              <a:t> 16(6). 645–668. doi:10.1177/053901847701600601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Where is the ROI line? What are the </a:t>
            </a:r>
            <a:r>
              <a:rPr lang="en">
                <a:solidFill>
                  <a:schemeClr val="dk1"/>
                </a:solidFill>
              </a:rPr>
              <a:t>perceived</a:t>
            </a:r>
            <a:r>
              <a:rPr lang="en">
                <a:solidFill>
                  <a:schemeClr val="dk1"/>
                </a:solidFill>
              </a:rPr>
              <a:t> factors for evaluating ROI and do these actually impact behavior?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64185e1546e3f8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64185e1546e3f8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64185e1546e3f8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64185e1546e3f8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90458e9f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90458e9f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861fbdba1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861fbdba1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Bourdieu, Pierre. 1977. “The economics of linguistic exchanges.” </a:t>
            </a:r>
            <a:r>
              <a:rPr i="1" lang="en">
                <a:solidFill>
                  <a:schemeClr val="dk1"/>
                </a:solidFill>
              </a:rPr>
              <a:t>Social Science Information</a:t>
            </a:r>
            <a:r>
              <a:rPr lang="en">
                <a:solidFill>
                  <a:schemeClr val="dk1"/>
                </a:solidFill>
              </a:rPr>
              <a:t> 16(6). 645–668. doi:10.1177/053901847701600601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90458e9f9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90458e9f9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0458e9f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0458e9f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90458e9f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90458e9f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90458e9f9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90458e9f9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Bourdieu, Pierre. 1977. “The economics of linguistic exchanges.” </a:t>
            </a:r>
            <a:r>
              <a:rPr i="1" lang="en">
                <a:solidFill>
                  <a:schemeClr val="dk1"/>
                </a:solidFill>
              </a:rPr>
              <a:t>Social Science Information</a:t>
            </a:r>
            <a:r>
              <a:rPr lang="en">
                <a:solidFill>
                  <a:schemeClr val="dk1"/>
                </a:solidFill>
              </a:rPr>
              <a:t> 16(6). 645–668. doi:10.1177/053901847701600601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64185e1546e3f8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64185e1546e3f8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a762c8b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a762c8b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Merriweather"/>
                <a:ea typeface="Merriweather"/>
                <a:cs typeface="Merriweather"/>
                <a:sym typeface="Merriweather"/>
              </a:rPr>
              <a:t>Feit, A., Weir, D. &amp; Oulasvirta, A. (2016). </a:t>
            </a:r>
            <a:r>
              <a:rPr i="1" lang="en" sz="1200">
                <a:solidFill>
                  <a:schemeClr val="dk1"/>
                </a:solidFill>
                <a:highlight>
                  <a:srgbClr val="FFFFFF"/>
                </a:highlight>
                <a:latin typeface="Merriweather"/>
                <a:ea typeface="Merriweather"/>
                <a:cs typeface="Merriweather"/>
                <a:sym typeface="Merriweather"/>
              </a:rPr>
              <a:t>How We Type: Movement Strategies and Performance in Everyday Typing</a:t>
            </a:r>
            <a:r>
              <a:rPr lang="en" sz="1200">
                <a:solidFill>
                  <a:schemeClr val="dk1"/>
                </a:solidFill>
                <a:highlight>
                  <a:srgbClr val="FFFFFF"/>
                </a:highlight>
                <a:latin typeface="Merriweather"/>
                <a:ea typeface="Merriweather"/>
                <a:cs typeface="Merriweather"/>
                <a:sym typeface="Merriweather"/>
              </a:rPr>
              <a:t>. ACM. </a:t>
            </a:r>
            <a:r>
              <a:rPr lang="en" sz="1200">
                <a:solidFill>
                  <a:srgbClr val="456587"/>
                </a:solidFill>
                <a:highlight>
                  <a:srgbClr val="FFFFFF"/>
                </a:highlight>
                <a:uFill>
                  <a:noFill/>
                </a:uFill>
                <a:latin typeface="Merriweather"/>
                <a:ea typeface="Merriweather"/>
                <a:cs typeface="Merriweather"/>
                <a:sym typeface="Merriweather"/>
                <a:hlinkClick r:id="rId2">
                  <a:extLst>
                    <a:ext uri="{A12FA001-AC4F-418D-AE19-62706E023703}">
                      <ahyp:hlinkClr val="tx"/>
                    </a:ext>
                  </a:extLst>
                </a:hlinkClick>
              </a:rPr>
              <a:t>https://doi.org/10.1145/2858036.2858233</a:t>
            </a:r>
            <a:endParaRPr sz="1200">
              <a:solidFill>
                <a:srgbClr val="456587"/>
              </a:solidFill>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64185e1546e3f8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64185e1546e3f8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have seen, not all bigrams (two unicode character sequences) are digraphs (two letter sequences representing a single orthographical unit). In latin script orthographies indicating tone, some digraphs are nonsequential (tone melodies/tone patterns). Optimization to this point has focused on haptic interactions in languages where bigrams are generally represented by two “letters” and where multigraphs are sequential. Future work should integrate the tone orthography typology considerations, and the models known empirical models that typists use. Optimization should also look towards optimizing at the level of “least cognitively disruptive” rather than purely looking at character frequency.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90458e9f9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90458e9f9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have seen, not all bigrams (two unicode character sequences) are digraphs (two letter sequences representing a single orthographical unit). In latin script orthographies indicating tone, some digraphs are nonsequential (tone melodies/tone patterns). Optimization to this point has focused on haptic interactions in languages where bigrams are generally represented by two “letters” and where multigraphs are sequential. Future work should integrate the tone orthography typology considerations, and the models known empirical models that typists use. Optimization should also look towards optimizing at the level of “least cognitively disruptive” rather than purely looking at character frequency.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90458e9f9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90458e9f9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6a762c8b3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6a762c8b3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86ec4ace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86ec4ace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Bourdieu, Pierre. 1977. “The economics of linguistic exchanges”. </a:t>
            </a:r>
            <a:r>
              <a:rPr i="1" lang="en">
                <a:solidFill>
                  <a:schemeClr val="dk1"/>
                </a:solidFill>
              </a:rPr>
              <a:t>Social Science Information</a:t>
            </a:r>
            <a:r>
              <a:rPr lang="en">
                <a:solidFill>
                  <a:schemeClr val="dk1"/>
                </a:solidFill>
              </a:rPr>
              <a:t> 16(6). 645–668. doi:10.1177/053901847701600601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latin typeface="Nunito"/>
                <a:ea typeface="Nunito"/>
                <a:cs typeface="Nunito"/>
                <a:sym typeface="Nunito"/>
              </a:rPr>
              <a:t>Himmelmann, Nikolaus P. 1998. “Documentary and Descriptive Linguistics.” </a:t>
            </a:r>
            <a:r>
              <a:rPr i="1" lang="en" sz="1150">
                <a:solidFill>
                  <a:schemeClr val="dk1"/>
                </a:solidFill>
                <a:highlight>
                  <a:srgbClr val="FFFFFF"/>
                </a:highlight>
                <a:latin typeface="Nunito"/>
                <a:ea typeface="Nunito"/>
                <a:cs typeface="Nunito"/>
                <a:sym typeface="Nunito"/>
              </a:rPr>
              <a:t>Linguistics</a:t>
            </a:r>
            <a:r>
              <a:rPr lang="en" sz="1150">
                <a:solidFill>
                  <a:schemeClr val="dk1"/>
                </a:solidFill>
                <a:highlight>
                  <a:srgbClr val="FFFFFF"/>
                </a:highlight>
                <a:latin typeface="Nunito"/>
                <a:ea typeface="Nunito"/>
                <a:cs typeface="Nunito"/>
                <a:sym typeface="Nunito"/>
              </a:rPr>
              <a:t> 36 (1): 161–95. doi:</a:t>
            </a:r>
            <a:r>
              <a:rPr lang="en" sz="1150">
                <a:solidFill>
                  <a:schemeClr val="hlink"/>
                </a:solidFill>
                <a:highlight>
                  <a:srgbClr val="FFFFFF"/>
                </a:highlight>
                <a:uFill>
                  <a:noFill/>
                </a:uFill>
                <a:latin typeface="Nunito"/>
                <a:ea typeface="Nunito"/>
                <a:cs typeface="Nunito"/>
                <a:sym typeface="Nunito"/>
                <a:hlinkClick r:id="rId2"/>
              </a:rPr>
              <a:t>10.1515/ling.1998.36.1.161</a:t>
            </a:r>
            <a:r>
              <a:rPr lang="en" sz="1150">
                <a:solidFill>
                  <a:schemeClr val="dk1"/>
                </a:solidFill>
                <a:highlight>
                  <a:srgbClr val="FFFFFF"/>
                </a:highlight>
                <a:latin typeface="Nunito"/>
                <a:ea typeface="Nunito"/>
                <a:cs typeface="Nunito"/>
                <a:sym typeface="Nunito"/>
              </a:rPr>
              <a:t>.</a:t>
            </a:r>
            <a:endParaRPr sz="115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latin typeface="Nunito"/>
                <a:ea typeface="Nunito"/>
                <a:cs typeface="Nunito"/>
                <a:sym typeface="Nunito"/>
              </a:rPr>
              <a:t>Himmelmann, Nikolaus P. 2012. “Linguistic Data Types and the Interface between Language Documentation and Description.” </a:t>
            </a:r>
            <a:r>
              <a:rPr i="1" lang="en" sz="1150">
                <a:solidFill>
                  <a:schemeClr val="dk1"/>
                </a:solidFill>
                <a:highlight>
                  <a:srgbClr val="FFFFFF"/>
                </a:highlight>
                <a:latin typeface="Nunito"/>
                <a:ea typeface="Nunito"/>
                <a:cs typeface="Nunito"/>
                <a:sym typeface="Nunito"/>
              </a:rPr>
              <a:t>Language Documentation &amp; Conservation</a:t>
            </a:r>
            <a:r>
              <a:rPr lang="en" sz="1150">
                <a:solidFill>
                  <a:schemeClr val="dk1"/>
                </a:solidFill>
                <a:highlight>
                  <a:srgbClr val="FFFFFF"/>
                </a:highlight>
                <a:latin typeface="Nunito"/>
                <a:ea typeface="Nunito"/>
                <a:cs typeface="Nunito"/>
                <a:sym typeface="Nunito"/>
              </a:rPr>
              <a:t> 6 (1): 187–207. </a:t>
            </a:r>
            <a:r>
              <a:rPr lang="en" sz="1150">
                <a:solidFill>
                  <a:schemeClr val="hlink"/>
                </a:solidFill>
                <a:highlight>
                  <a:srgbClr val="FFFFFF"/>
                </a:highlight>
                <a:uFill>
                  <a:noFill/>
                </a:uFill>
                <a:latin typeface="Nunito"/>
                <a:ea typeface="Nunito"/>
                <a:cs typeface="Nunito"/>
                <a:sym typeface="Nunito"/>
                <a:hlinkClick r:id="rId3"/>
              </a:rPr>
              <a:t>http://hdl.handle.net/10125/4503</a:t>
            </a:r>
            <a:r>
              <a:rPr lang="en" sz="1150">
                <a:solidFill>
                  <a:schemeClr val="dk1"/>
                </a:solidFill>
                <a:highlight>
                  <a:srgbClr val="FFFFFF"/>
                </a:highlight>
                <a:latin typeface="Nunito"/>
                <a:ea typeface="Nunito"/>
                <a:cs typeface="Nunito"/>
                <a:sym typeface="Nunito"/>
              </a:rPr>
              <a:t>.</a:t>
            </a:r>
            <a:endParaRPr sz="115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a762c8b3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6a762c8b3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6a762c8b3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6a762c8b3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6a762c8b3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6a762c8b3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6a762c8b3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6a762c8b3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64185e1546e3f8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64185e1546e3f8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Bourdieu, Pierre. 1977. The economics of linguistic exchanges. Social Science Information 16(6). 645–668. doi:10.1177/053901847701600601</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61fbdba1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61fbdba1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Ferguson, Charles A. 1968. “Language Development.” In Language Problems of Developing Nations, edited by Joshua A. Fishman, Charles A. Ferguson, and J. Das Gupta, 27–36. New York: Wiley and Sons.</a:t>
            </a:r>
            <a:endParaRPr/>
          </a:p>
          <a:p>
            <a:pPr indent="0" lvl="0" marL="0" rtl="0" algn="l">
              <a:spcBef>
                <a:spcPts val="0"/>
              </a:spcBef>
              <a:spcAft>
                <a:spcPts val="0"/>
              </a:spcAft>
              <a:buClr>
                <a:schemeClr val="dk1"/>
              </a:buClr>
              <a:buSzPts val="1100"/>
              <a:buFont typeface="Arial"/>
              <a:buNone/>
            </a:pPr>
            <a:r>
              <a:rPr lang="en"/>
              <a:t>Fishman, Joshua A. 1968. “Language Problems and Types of Political and Socio-Cultural Integration: A Conceptual Postscript.” In a report on the Ninth International Conference on Second Language Problems, (Tunis, 24–27 April). London, England: English-Teaching Information Centre. </a:t>
            </a:r>
            <a:r>
              <a:rPr lang="en" u="sng">
                <a:solidFill>
                  <a:schemeClr val="hlink"/>
                </a:solidFill>
                <a:hlinkClick r:id="rId2"/>
              </a:rPr>
              <a:t>https://eric.ed.gov/?id=ED025739</a:t>
            </a:r>
            <a:r>
              <a:rPr lang="en"/>
              <a:t>.</a:t>
            </a:r>
            <a:endParaRPr/>
          </a:p>
          <a:p>
            <a:pPr indent="0" lvl="0" marL="0" rtl="0" algn="l">
              <a:lnSpc>
                <a:spcPct val="115000"/>
              </a:lnSpc>
              <a:spcBef>
                <a:spcPts val="2200"/>
              </a:spcBef>
              <a:spcAft>
                <a:spcPts val="0"/>
              </a:spcAft>
              <a:buNone/>
            </a:pPr>
            <a:r>
              <a:rPr lang="en">
                <a:solidFill>
                  <a:schemeClr val="dk1"/>
                </a:solidFill>
              </a:rPr>
              <a:t>Fishman, Joshua A. </a:t>
            </a:r>
            <a:r>
              <a:rPr lang="en" sz="1150">
                <a:solidFill>
                  <a:schemeClr val="dk1"/>
                </a:solidFill>
                <a:highlight>
                  <a:srgbClr val="FFFFFF"/>
                </a:highlight>
                <a:latin typeface="Nunito"/>
                <a:ea typeface="Nunito"/>
                <a:cs typeface="Nunito"/>
                <a:sym typeface="Nunito"/>
              </a:rPr>
              <a:t>1980. “Ethnocultural Dimensions in the Acquisition and Retention of Biliteracy.” </a:t>
            </a:r>
            <a:r>
              <a:rPr i="1" lang="en" sz="1150">
                <a:solidFill>
                  <a:schemeClr val="dk1"/>
                </a:solidFill>
                <a:highlight>
                  <a:srgbClr val="FFFFFF"/>
                </a:highlight>
                <a:latin typeface="Nunito"/>
                <a:ea typeface="Nunito"/>
                <a:cs typeface="Nunito"/>
                <a:sym typeface="Nunito"/>
              </a:rPr>
              <a:t>Journal of Basic Writing</a:t>
            </a:r>
            <a:r>
              <a:rPr lang="en" sz="1150">
                <a:solidFill>
                  <a:schemeClr val="dk1"/>
                </a:solidFill>
                <a:highlight>
                  <a:srgbClr val="FFFFFF"/>
                </a:highlight>
                <a:latin typeface="Nunito"/>
                <a:ea typeface="Nunito"/>
                <a:cs typeface="Nunito"/>
                <a:sym typeface="Nunito"/>
              </a:rPr>
              <a:t> 3 (1): 48–61. doi:</a:t>
            </a:r>
            <a:r>
              <a:rPr lang="en" sz="1150">
                <a:solidFill>
                  <a:schemeClr val="hlink"/>
                </a:solidFill>
                <a:highlight>
                  <a:srgbClr val="FFFFFF"/>
                </a:highlight>
                <a:uFill>
                  <a:noFill/>
                </a:uFill>
                <a:latin typeface="Nunito"/>
                <a:ea typeface="Nunito"/>
                <a:cs typeface="Nunito"/>
                <a:sym typeface="Nunito"/>
                <a:hlinkClick r:id="rId3"/>
              </a:rPr>
              <a:t>10.37514/JBW-J.1980.3.1.05</a:t>
            </a:r>
            <a:r>
              <a:rPr lang="en" sz="1150">
                <a:solidFill>
                  <a:schemeClr val="dk1"/>
                </a:solidFill>
                <a:highlight>
                  <a:srgbClr val="FFFFFF"/>
                </a:highlight>
                <a:latin typeface="Nunito"/>
                <a:ea typeface="Nunito"/>
                <a:cs typeface="Nunito"/>
                <a:sym typeface="Nunito"/>
              </a:rPr>
              <a:t>.</a:t>
            </a:r>
            <a:endParaRPr/>
          </a:p>
          <a:p>
            <a:pPr indent="0" lvl="0" marL="0" rtl="0" algn="l">
              <a:lnSpc>
                <a:spcPct val="115000"/>
              </a:lnSpc>
              <a:spcBef>
                <a:spcPts val="2200"/>
              </a:spcBef>
              <a:spcAft>
                <a:spcPts val="0"/>
              </a:spcAft>
              <a:buNone/>
            </a:pPr>
            <a:r>
              <a:rPr lang="en" sz="1150">
                <a:solidFill>
                  <a:schemeClr val="dk1"/>
                </a:solidFill>
                <a:highlight>
                  <a:srgbClr val="FFFFFF"/>
                </a:highlight>
                <a:latin typeface="Nunito"/>
                <a:ea typeface="Nunito"/>
                <a:cs typeface="Nunito"/>
                <a:sym typeface="Nunito"/>
              </a:rPr>
              <a:t>Obiero, Ogone John. 2010. “From Assessing Language Endangerment or Vitality to Creating and Evaluating Language Revitalization Programmes.” </a:t>
            </a:r>
            <a:r>
              <a:rPr i="1" lang="en" sz="1150">
                <a:solidFill>
                  <a:schemeClr val="dk1"/>
                </a:solidFill>
                <a:highlight>
                  <a:srgbClr val="FFFFFF"/>
                </a:highlight>
                <a:latin typeface="Nunito"/>
                <a:ea typeface="Nunito"/>
                <a:cs typeface="Nunito"/>
                <a:sym typeface="Nunito"/>
              </a:rPr>
              <a:t>Nordic Journal of African Studies</a:t>
            </a:r>
            <a:r>
              <a:rPr lang="en" sz="1150">
                <a:solidFill>
                  <a:schemeClr val="dk1"/>
                </a:solidFill>
                <a:highlight>
                  <a:srgbClr val="FFFFFF"/>
                </a:highlight>
                <a:latin typeface="Nunito"/>
                <a:ea typeface="Nunito"/>
                <a:cs typeface="Nunito"/>
                <a:sym typeface="Nunito"/>
              </a:rPr>
              <a:t> 19 (4): 201–26.</a:t>
            </a:r>
            <a:endParaRPr sz="1150">
              <a:solidFill>
                <a:schemeClr val="dk1"/>
              </a:solidFill>
              <a:highlight>
                <a:srgbClr val="FFFFFF"/>
              </a:highlight>
              <a:latin typeface="Nunito"/>
              <a:ea typeface="Nunito"/>
              <a:cs typeface="Nunito"/>
              <a:sym typeface="Nunito"/>
            </a:endParaRPr>
          </a:p>
          <a:p>
            <a:pPr indent="0" lvl="0" marL="0" rtl="0" algn="l">
              <a:spcBef>
                <a:spcPts val="2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940d993fb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940d993fb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Ferguson, Charles A. 1968. “Language Development.” In Language Problems of Developing Nations, edited by Joshua A. Fishman, Charles A. Ferguson, and J. Das Gupta, 27–36. New York: Wiley and Sons.</a:t>
            </a:r>
            <a:endParaRPr/>
          </a:p>
          <a:p>
            <a:pPr indent="0" lvl="0" marL="0" rtl="0" algn="l">
              <a:spcBef>
                <a:spcPts val="0"/>
              </a:spcBef>
              <a:spcAft>
                <a:spcPts val="0"/>
              </a:spcAft>
              <a:buClr>
                <a:schemeClr val="dk1"/>
              </a:buClr>
              <a:buSzPts val="1100"/>
              <a:buFont typeface="Arial"/>
              <a:buNone/>
            </a:pPr>
            <a:r>
              <a:rPr lang="en"/>
              <a:t>Fishman, Joshua A. 1968. “Language Problems and Types of Political and Socio-Cultural Integration: A Conceptual Postscript.” In a report on the Ninth International Conference on Second Language Problems, (Tunis, 24–27 April). London, England: English-Teaching Information Centre. </a:t>
            </a:r>
            <a:r>
              <a:rPr lang="en" u="sng">
                <a:solidFill>
                  <a:schemeClr val="hlink"/>
                </a:solidFill>
                <a:hlinkClick r:id="rId2"/>
              </a:rPr>
              <a:t>https://eric.ed.gov/?id=ED025739</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Lenore Grenoble.2009. —Language domains— </a:t>
            </a:r>
            <a:r>
              <a:rPr lang="en">
                <a:solidFill>
                  <a:schemeClr val="dk1"/>
                </a:solidFill>
              </a:rPr>
              <a:t>Lenore Grenoble 2016 </a:t>
            </a:r>
            <a:r>
              <a:rPr lang="en"/>
              <a:t>ideological classification</a:t>
            </a:r>
            <a:endParaRPr/>
          </a:p>
          <a:p>
            <a:pPr indent="0" lvl="0" marL="0" rtl="0" algn="l">
              <a:lnSpc>
                <a:spcPct val="115000"/>
              </a:lnSpc>
              <a:spcBef>
                <a:spcPts val="2200"/>
              </a:spcBef>
              <a:spcAft>
                <a:spcPts val="0"/>
              </a:spcAft>
              <a:buNone/>
            </a:pPr>
            <a:r>
              <a:rPr lang="en">
                <a:solidFill>
                  <a:schemeClr val="dk1"/>
                </a:solidFill>
              </a:rPr>
              <a:t>Fishman, Joshua A. </a:t>
            </a:r>
            <a:r>
              <a:rPr lang="en" sz="1150">
                <a:solidFill>
                  <a:schemeClr val="dk1"/>
                </a:solidFill>
                <a:highlight>
                  <a:srgbClr val="FFFFFF"/>
                </a:highlight>
                <a:latin typeface="Nunito"/>
                <a:ea typeface="Nunito"/>
                <a:cs typeface="Nunito"/>
                <a:sym typeface="Nunito"/>
              </a:rPr>
              <a:t>1980. “Ethnocultural Dimensions in the Acquisition and Retention of Biliteracy.” </a:t>
            </a:r>
            <a:r>
              <a:rPr i="1" lang="en" sz="1150">
                <a:solidFill>
                  <a:schemeClr val="dk1"/>
                </a:solidFill>
                <a:highlight>
                  <a:srgbClr val="FFFFFF"/>
                </a:highlight>
                <a:latin typeface="Nunito"/>
                <a:ea typeface="Nunito"/>
                <a:cs typeface="Nunito"/>
                <a:sym typeface="Nunito"/>
              </a:rPr>
              <a:t>Journal of Basic Writing</a:t>
            </a:r>
            <a:r>
              <a:rPr lang="en" sz="1150">
                <a:solidFill>
                  <a:schemeClr val="dk1"/>
                </a:solidFill>
                <a:highlight>
                  <a:srgbClr val="FFFFFF"/>
                </a:highlight>
                <a:latin typeface="Nunito"/>
                <a:ea typeface="Nunito"/>
                <a:cs typeface="Nunito"/>
                <a:sym typeface="Nunito"/>
              </a:rPr>
              <a:t> 3 (1): 48–61. doi:</a:t>
            </a:r>
            <a:r>
              <a:rPr lang="en" sz="1150">
                <a:solidFill>
                  <a:schemeClr val="hlink"/>
                </a:solidFill>
                <a:highlight>
                  <a:srgbClr val="FFFFFF"/>
                </a:highlight>
                <a:uFill>
                  <a:noFill/>
                </a:uFill>
                <a:latin typeface="Nunito"/>
                <a:ea typeface="Nunito"/>
                <a:cs typeface="Nunito"/>
                <a:sym typeface="Nunito"/>
                <a:hlinkClick r:id="rId3"/>
              </a:rPr>
              <a:t>10.37514/JBW-J.1980.3.1.05</a:t>
            </a:r>
            <a:r>
              <a:rPr lang="en" sz="1150">
                <a:solidFill>
                  <a:schemeClr val="dk1"/>
                </a:solidFill>
                <a:highlight>
                  <a:srgbClr val="FFFFFF"/>
                </a:highlight>
                <a:latin typeface="Nunito"/>
                <a:ea typeface="Nunito"/>
                <a:cs typeface="Nunito"/>
                <a:sym typeface="Nunito"/>
              </a:rPr>
              <a:t>.</a:t>
            </a:r>
            <a:endParaRPr/>
          </a:p>
          <a:p>
            <a:pPr indent="0" lvl="0" marL="0" rtl="0" algn="l">
              <a:lnSpc>
                <a:spcPct val="115000"/>
              </a:lnSpc>
              <a:spcBef>
                <a:spcPts val="2200"/>
              </a:spcBef>
              <a:spcAft>
                <a:spcPts val="0"/>
              </a:spcAft>
              <a:buNone/>
            </a:pPr>
            <a:r>
              <a:rPr lang="en" sz="1150">
                <a:solidFill>
                  <a:schemeClr val="dk1"/>
                </a:solidFill>
                <a:highlight>
                  <a:srgbClr val="FFFFFF"/>
                </a:highlight>
                <a:latin typeface="Nunito"/>
                <a:ea typeface="Nunito"/>
                <a:cs typeface="Nunito"/>
                <a:sym typeface="Nunito"/>
              </a:rPr>
              <a:t>Obiero, Ogone John. 2010. “From Assessing Language Endangerment or Vitality to Creating and Evaluating Language Revitalization Programmes.” </a:t>
            </a:r>
            <a:r>
              <a:rPr i="1" lang="en" sz="1150">
                <a:solidFill>
                  <a:schemeClr val="dk1"/>
                </a:solidFill>
                <a:highlight>
                  <a:srgbClr val="FFFFFF"/>
                </a:highlight>
                <a:latin typeface="Nunito"/>
                <a:ea typeface="Nunito"/>
                <a:cs typeface="Nunito"/>
                <a:sym typeface="Nunito"/>
              </a:rPr>
              <a:t>Nordic Journal of African Studies</a:t>
            </a:r>
            <a:r>
              <a:rPr lang="en" sz="1150">
                <a:solidFill>
                  <a:schemeClr val="dk1"/>
                </a:solidFill>
                <a:highlight>
                  <a:srgbClr val="FFFFFF"/>
                </a:highlight>
                <a:latin typeface="Nunito"/>
                <a:ea typeface="Nunito"/>
                <a:cs typeface="Nunito"/>
                <a:sym typeface="Nunito"/>
              </a:rPr>
              <a:t> 19 (4): 201–26.</a:t>
            </a:r>
            <a:endParaRPr sz="1150">
              <a:solidFill>
                <a:schemeClr val="dk1"/>
              </a:solidFill>
              <a:highlight>
                <a:srgbClr val="FFFFFF"/>
              </a:highlight>
              <a:latin typeface="Nunito"/>
              <a:ea typeface="Nunito"/>
              <a:cs typeface="Nunito"/>
              <a:sym typeface="Nunito"/>
            </a:endParaRPr>
          </a:p>
          <a:p>
            <a:pPr indent="0" lvl="0" marL="0" rtl="0" algn="l">
              <a:spcBef>
                <a:spcPts val="2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940d993fb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940d993fb6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Ferguson, Charles A. 1968. “Language Development.” In Language Problems of Developing Nations, edited by Joshua A. Fishman, Charles A. Ferguson, and J. Das Gupta, 27–36. New York: Wiley and Sons.</a:t>
            </a:r>
            <a:endParaRPr/>
          </a:p>
          <a:p>
            <a:pPr indent="0" lvl="0" marL="0" rtl="0" algn="l">
              <a:spcBef>
                <a:spcPts val="0"/>
              </a:spcBef>
              <a:spcAft>
                <a:spcPts val="0"/>
              </a:spcAft>
              <a:buClr>
                <a:schemeClr val="dk1"/>
              </a:buClr>
              <a:buSzPts val="1100"/>
              <a:buFont typeface="Arial"/>
              <a:buNone/>
            </a:pPr>
            <a:r>
              <a:rPr lang="en"/>
              <a:t>Fishman, Joshua A. 1968. “Language Problems and Types of Political and Socio-Cultural Integration: A Conceptual Postscript.” In a report on the Ninth International Conference on Second Language Problems, (Tunis, 24–27 April). London, England: English-Teaching Information Centre. </a:t>
            </a:r>
            <a:r>
              <a:rPr lang="en" u="sng">
                <a:solidFill>
                  <a:schemeClr val="hlink"/>
                </a:solidFill>
                <a:hlinkClick r:id="rId2"/>
              </a:rPr>
              <a:t>https://eric.ed.gov/?id=ED025739</a:t>
            </a:r>
            <a:r>
              <a:rPr lang="en"/>
              <a:t>.</a:t>
            </a:r>
            <a:endParaRPr/>
          </a:p>
          <a:p>
            <a:pPr indent="0" lvl="0" marL="0" rtl="0" algn="l">
              <a:lnSpc>
                <a:spcPct val="115000"/>
              </a:lnSpc>
              <a:spcBef>
                <a:spcPts val="2200"/>
              </a:spcBef>
              <a:spcAft>
                <a:spcPts val="0"/>
              </a:spcAft>
              <a:buNone/>
            </a:pPr>
            <a:r>
              <a:rPr lang="en">
                <a:solidFill>
                  <a:schemeClr val="dk1"/>
                </a:solidFill>
              </a:rPr>
              <a:t>Fishman, Joshua A. </a:t>
            </a:r>
            <a:r>
              <a:rPr lang="en" sz="1150">
                <a:solidFill>
                  <a:schemeClr val="dk1"/>
                </a:solidFill>
                <a:highlight>
                  <a:srgbClr val="FFFFFF"/>
                </a:highlight>
                <a:latin typeface="Nunito"/>
                <a:ea typeface="Nunito"/>
                <a:cs typeface="Nunito"/>
                <a:sym typeface="Nunito"/>
              </a:rPr>
              <a:t>1980. “Ethnocultural Dimensions in the Acquisition and Retention of Biliteracy.” </a:t>
            </a:r>
            <a:r>
              <a:rPr i="1" lang="en" sz="1150">
                <a:solidFill>
                  <a:schemeClr val="dk1"/>
                </a:solidFill>
                <a:highlight>
                  <a:srgbClr val="FFFFFF"/>
                </a:highlight>
                <a:latin typeface="Nunito"/>
                <a:ea typeface="Nunito"/>
                <a:cs typeface="Nunito"/>
                <a:sym typeface="Nunito"/>
              </a:rPr>
              <a:t>Journal of Basic Writing</a:t>
            </a:r>
            <a:r>
              <a:rPr lang="en" sz="1150">
                <a:solidFill>
                  <a:schemeClr val="dk1"/>
                </a:solidFill>
                <a:highlight>
                  <a:srgbClr val="FFFFFF"/>
                </a:highlight>
                <a:latin typeface="Nunito"/>
                <a:ea typeface="Nunito"/>
                <a:cs typeface="Nunito"/>
                <a:sym typeface="Nunito"/>
              </a:rPr>
              <a:t> 3 (1): 48–61. doi:</a:t>
            </a:r>
            <a:r>
              <a:rPr lang="en" sz="1150">
                <a:solidFill>
                  <a:schemeClr val="hlink"/>
                </a:solidFill>
                <a:highlight>
                  <a:srgbClr val="FFFFFF"/>
                </a:highlight>
                <a:uFill>
                  <a:noFill/>
                </a:uFill>
                <a:latin typeface="Nunito"/>
                <a:ea typeface="Nunito"/>
                <a:cs typeface="Nunito"/>
                <a:sym typeface="Nunito"/>
                <a:hlinkClick r:id="rId3"/>
              </a:rPr>
              <a:t>10.37514/JBW-J.1980.3.1.05</a:t>
            </a:r>
            <a:r>
              <a:rPr lang="en" sz="1150">
                <a:solidFill>
                  <a:schemeClr val="dk1"/>
                </a:solidFill>
                <a:highlight>
                  <a:srgbClr val="FFFFFF"/>
                </a:highlight>
                <a:latin typeface="Nunito"/>
                <a:ea typeface="Nunito"/>
                <a:cs typeface="Nunito"/>
                <a:sym typeface="Nunito"/>
              </a:rPr>
              <a:t>.</a:t>
            </a:r>
            <a:endParaRPr/>
          </a:p>
          <a:p>
            <a:pPr indent="0" lvl="0" marL="0" rtl="0" algn="l">
              <a:lnSpc>
                <a:spcPct val="115000"/>
              </a:lnSpc>
              <a:spcBef>
                <a:spcPts val="2200"/>
              </a:spcBef>
              <a:spcAft>
                <a:spcPts val="0"/>
              </a:spcAft>
              <a:buNone/>
            </a:pPr>
            <a:r>
              <a:rPr lang="en" sz="1150">
                <a:solidFill>
                  <a:schemeClr val="dk1"/>
                </a:solidFill>
                <a:highlight>
                  <a:srgbClr val="FFFFFF"/>
                </a:highlight>
                <a:latin typeface="Nunito"/>
                <a:ea typeface="Nunito"/>
                <a:cs typeface="Nunito"/>
                <a:sym typeface="Nunito"/>
              </a:rPr>
              <a:t>Obiero, Ogone John. 2010. “From Assessing Language Endangerment or Vitality to Creating and Evaluating Language Revitalization Programmes.” </a:t>
            </a:r>
            <a:r>
              <a:rPr i="1" lang="en" sz="1150">
                <a:solidFill>
                  <a:schemeClr val="dk1"/>
                </a:solidFill>
                <a:highlight>
                  <a:srgbClr val="FFFFFF"/>
                </a:highlight>
                <a:latin typeface="Nunito"/>
                <a:ea typeface="Nunito"/>
                <a:cs typeface="Nunito"/>
                <a:sym typeface="Nunito"/>
              </a:rPr>
              <a:t>Nordic Journal of African Studies</a:t>
            </a:r>
            <a:r>
              <a:rPr lang="en" sz="1150">
                <a:solidFill>
                  <a:schemeClr val="dk1"/>
                </a:solidFill>
                <a:highlight>
                  <a:srgbClr val="FFFFFF"/>
                </a:highlight>
                <a:latin typeface="Nunito"/>
                <a:ea typeface="Nunito"/>
                <a:cs typeface="Nunito"/>
                <a:sym typeface="Nunito"/>
              </a:rPr>
              <a:t> 19 (4): 201–26.</a:t>
            </a:r>
            <a:endParaRPr sz="1150">
              <a:solidFill>
                <a:schemeClr val="dk1"/>
              </a:solidFill>
              <a:highlight>
                <a:srgbClr val="FFFFFF"/>
              </a:highlight>
              <a:latin typeface="Nunito"/>
              <a:ea typeface="Nunito"/>
              <a:cs typeface="Nunito"/>
              <a:sym typeface="Nunito"/>
            </a:endParaRPr>
          </a:p>
          <a:p>
            <a:pPr indent="0" lvl="0" marL="0" rtl="0" algn="l">
              <a:spcBef>
                <a:spcPts val="2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oi.org/10.1017/CBO9781107279063.006" TargetMode="External"/><Relationship Id="rId4" Type="http://schemas.openxmlformats.org/officeDocument/2006/relationships/hyperlink" Target="https://hughandbecky.us/Hugh-CV/talk/2015-africa-assessing-thedifficulty-of-text-input" TargetMode="External"/><Relationship Id="rId5" Type="http://schemas.openxmlformats.org/officeDocument/2006/relationships/hyperlink" Target="http://hdl.handle.net/10125/25318" TargetMode="External"/><Relationship Id="rId6" Type="http://schemas.openxmlformats.org/officeDocument/2006/relationships/hyperlink" Target="https://hughandbecky.us/Hugh-CV/talk/2012-keyboard-layout-presenta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Language, Script, Orthography, and Text-input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Rating Text-input Difficulty Across Languages</a:t>
            </a:r>
            <a:endParaRPr/>
          </a:p>
        </p:txBody>
      </p:sp>
      <p:sp>
        <p:nvSpPr>
          <p:cNvPr id="56" name="Google Shape;56;p13"/>
          <p:cNvSpPr txBox="1"/>
          <p:nvPr>
            <p:ph idx="1" type="subTitle"/>
          </p:nvPr>
        </p:nvSpPr>
        <p:spPr>
          <a:xfrm>
            <a:off x="477300" y="37925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Hugh Paterson III</a:t>
            </a:r>
            <a:br>
              <a:rPr lang="en" sz="1800"/>
            </a:br>
            <a:r>
              <a:rPr lang="en" sz="1800"/>
              <a:t>15 November 2022</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sp>
        <p:nvSpPr>
          <p:cNvPr id="141" name="Google Shape;14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147" name="Google Shape;147;p23"/>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154" name="Google Shape;154;p24"/>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155" name="Google Shape;15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4"/>
          <p:cNvSpPr/>
          <p:nvPr/>
        </p:nvSpPr>
        <p:spPr>
          <a:xfrm>
            <a:off x="2886625" y="281225"/>
            <a:ext cx="2081700" cy="9003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4109350" y="2121600"/>
            <a:ext cx="2081700" cy="9003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4486400" y="3387350"/>
            <a:ext cx="2081700" cy="9003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5524125" y="4409875"/>
            <a:ext cx="2081700" cy="9003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6289650" y="1398225"/>
            <a:ext cx="2081700" cy="9003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166" name="Google Shape;166;p25"/>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167" name="Google Shape;167;p25"/>
          <p:cNvSpPr txBox="1"/>
          <p:nvPr/>
        </p:nvSpPr>
        <p:spPr>
          <a:xfrm>
            <a:off x="311700" y="2252700"/>
            <a:ext cx="226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English: ____________ </a:t>
            </a:r>
            <a:endParaRPr/>
          </a:p>
        </p:txBody>
      </p:sp>
      <p:sp>
        <p:nvSpPr>
          <p:cNvPr id="168" name="Google Shape;168;p25"/>
          <p:cNvSpPr txBox="1"/>
          <p:nvPr/>
        </p:nvSpPr>
        <p:spPr>
          <a:xfrm>
            <a:off x="311700" y="2571750"/>
            <a:ext cx="2533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äÄ, öÖ, üÜ, ß</a:t>
            </a:r>
            <a:endParaRPr/>
          </a:p>
        </p:txBody>
      </p:sp>
      <p:sp>
        <p:nvSpPr>
          <p:cNvPr id="169" name="Google Shape;169;p25"/>
          <p:cNvSpPr txBox="1"/>
          <p:nvPr/>
        </p:nvSpPr>
        <p:spPr>
          <a:xfrm>
            <a:off x="2264650" y="20511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t>}</a:t>
            </a:r>
            <a:endParaRPr sz="5000"/>
          </a:p>
        </p:txBody>
      </p:sp>
      <p:sp>
        <p:nvSpPr>
          <p:cNvPr id="170" name="Google Shape;170;p25"/>
          <p:cNvSpPr txBox="1"/>
          <p:nvPr/>
        </p:nvSpPr>
        <p:spPr>
          <a:xfrm>
            <a:off x="2620125" y="2230050"/>
            <a:ext cx="1720800" cy="6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Both Latin Script; Different Writing Systems</a:t>
            </a:r>
            <a:endParaRPr/>
          </a:p>
        </p:txBody>
      </p:sp>
      <p:sp>
        <p:nvSpPr>
          <p:cNvPr id="171" name="Google Shape;17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177" name="Google Shape;177;p26"/>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178" name="Google Shape;178;p26"/>
          <p:cNvSpPr txBox="1"/>
          <p:nvPr/>
        </p:nvSpPr>
        <p:spPr>
          <a:xfrm>
            <a:off x="311700" y="2252700"/>
            <a:ext cx="226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English: ____________ </a:t>
            </a:r>
            <a:endParaRPr/>
          </a:p>
        </p:txBody>
      </p:sp>
      <p:sp>
        <p:nvSpPr>
          <p:cNvPr id="179" name="Google Shape;179;p26"/>
          <p:cNvSpPr txBox="1"/>
          <p:nvPr/>
        </p:nvSpPr>
        <p:spPr>
          <a:xfrm>
            <a:off x="311700" y="2571750"/>
            <a:ext cx="2533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äÄ, öÖ, üÜ, ß</a:t>
            </a:r>
            <a:endParaRPr/>
          </a:p>
        </p:txBody>
      </p:sp>
      <p:sp>
        <p:nvSpPr>
          <p:cNvPr id="180" name="Google Shape;180;p26"/>
          <p:cNvSpPr txBox="1"/>
          <p:nvPr/>
        </p:nvSpPr>
        <p:spPr>
          <a:xfrm>
            <a:off x="2264650" y="20511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t>}</a:t>
            </a:r>
            <a:endParaRPr sz="5000"/>
          </a:p>
        </p:txBody>
      </p:sp>
      <p:sp>
        <p:nvSpPr>
          <p:cNvPr id="181" name="Google Shape;181;p26"/>
          <p:cNvSpPr txBox="1"/>
          <p:nvPr/>
        </p:nvSpPr>
        <p:spPr>
          <a:xfrm>
            <a:off x="2620125" y="2230050"/>
            <a:ext cx="1720800" cy="6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Both Latin Script; Different Writing Systems</a:t>
            </a:r>
            <a:endParaRPr/>
          </a:p>
        </p:txBody>
      </p:sp>
      <p:sp>
        <p:nvSpPr>
          <p:cNvPr id="182" name="Google Shape;182;p26"/>
          <p:cNvSpPr txBox="1"/>
          <p:nvPr/>
        </p:nvSpPr>
        <p:spPr>
          <a:xfrm>
            <a:off x="311700" y="3146750"/>
            <a:ext cx="177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British English</a:t>
            </a:r>
            <a:endParaRPr/>
          </a:p>
          <a:p>
            <a:pPr indent="0" lvl="0" marL="0" rtl="0" algn="l">
              <a:spcBef>
                <a:spcPts val="0"/>
              </a:spcBef>
              <a:spcAft>
                <a:spcPts val="0"/>
              </a:spcAft>
              <a:buNone/>
            </a:pPr>
            <a:r>
              <a:rPr lang="en"/>
              <a:t>American English</a:t>
            </a:r>
            <a:endParaRPr/>
          </a:p>
        </p:txBody>
      </p:sp>
      <p:sp>
        <p:nvSpPr>
          <p:cNvPr id="183" name="Google Shape;183;p26"/>
          <p:cNvSpPr txBox="1"/>
          <p:nvPr/>
        </p:nvSpPr>
        <p:spPr>
          <a:xfrm>
            <a:off x="311700" y="3801900"/>
            <a:ext cx="262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prior to 1996</a:t>
            </a:r>
            <a:endParaRPr/>
          </a:p>
          <a:p>
            <a:pPr indent="0" lvl="0" marL="0" rtl="0" algn="l">
              <a:spcBef>
                <a:spcPts val="0"/>
              </a:spcBef>
              <a:spcAft>
                <a:spcPts val="0"/>
              </a:spcAft>
              <a:buNone/>
            </a:pPr>
            <a:r>
              <a:rPr lang="en"/>
              <a:t>German post 1996</a:t>
            </a:r>
            <a:endParaRPr/>
          </a:p>
          <a:p>
            <a:pPr indent="0" lvl="0" marL="0" rtl="0" algn="l">
              <a:spcBef>
                <a:spcPts val="0"/>
              </a:spcBef>
              <a:spcAft>
                <a:spcPts val="0"/>
              </a:spcAft>
              <a:buNone/>
            </a:pPr>
            <a:r>
              <a:rPr lang="en"/>
              <a:t>German in Switzerland</a:t>
            </a:r>
            <a:endParaRPr/>
          </a:p>
        </p:txBody>
      </p:sp>
      <p:sp>
        <p:nvSpPr>
          <p:cNvPr id="184" name="Google Shape;184;p26"/>
          <p:cNvSpPr txBox="1"/>
          <p:nvPr/>
        </p:nvSpPr>
        <p:spPr>
          <a:xfrm>
            <a:off x="2264650" y="32478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600"/>
              <a:t>}</a:t>
            </a:r>
            <a:endParaRPr sz="9600"/>
          </a:p>
        </p:txBody>
      </p:sp>
      <p:sp>
        <p:nvSpPr>
          <p:cNvPr id="185" name="Google Shape;1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191" name="Google Shape;191;p27"/>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192" name="Google Shape;192;p27"/>
          <p:cNvSpPr txBox="1"/>
          <p:nvPr/>
        </p:nvSpPr>
        <p:spPr>
          <a:xfrm>
            <a:off x="311700" y="2252700"/>
            <a:ext cx="226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English: ____________ </a:t>
            </a:r>
            <a:endParaRPr/>
          </a:p>
        </p:txBody>
      </p:sp>
      <p:sp>
        <p:nvSpPr>
          <p:cNvPr id="193" name="Google Shape;193;p27"/>
          <p:cNvSpPr txBox="1"/>
          <p:nvPr/>
        </p:nvSpPr>
        <p:spPr>
          <a:xfrm>
            <a:off x="311700" y="2571750"/>
            <a:ext cx="2533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äÄ, öÖ, üÜ, ß</a:t>
            </a:r>
            <a:endParaRPr/>
          </a:p>
        </p:txBody>
      </p:sp>
      <p:sp>
        <p:nvSpPr>
          <p:cNvPr id="194" name="Google Shape;194;p27"/>
          <p:cNvSpPr txBox="1"/>
          <p:nvPr/>
        </p:nvSpPr>
        <p:spPr>
          <a:xfrm>
            <a:off x="2264650" y="20511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t>}</a:t>
            </a:r>
            <a:endParaRPr sz="5000"/>
          </a:p>
        </p:txBody>
      </p:sp>
      <p:sp>
        <p:nvSpPr>
          <p:cNvPr id="195" name="Google Shape;195;p27"/>
          <p:cNvSpPr txBox="1"/>
          <p:nvPr/>
        </p:nvSpPr>
        <p:spPr>
          <a:xfrm>
            <a:off x="2620125" y="2230050"/>
            <a:ext cx="1720800" cy="6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Both Latin Script; Different Writing Systems</a:t>
            </a:r>
            <a:endParaRPr/>
          </a:p>
        </p:txBody>
      </p:sp>
      <p:sp>
        <p:nvSpPr>
          <p:cNvPr id="196" name="Google Shape;196;p27"/>
          <p:cNvSpPr txBox="1"/>
          <p:nvPr/>
        </p:nvSpPr>
        <p:spPr>
          <a:xfrm>
            <a:off x="311700" y="3146750"/>
            <a:ext cx="177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British English</a:t>
            </a:r>
            <a:endParaRPr/>
          </a:p>
          <a:p>
            <a:pPr indent="0" lvl="0" marL="0" rtl="0" algn="l">
              <a:spcBef>
                <a:spcPts val="0"/>
              </a:spcBef>
              <a:spcAft>
                <a:spcPts val="0"/>
              </a:spcAft>
              <a:buNone/>
            </a:pPr>
            <a:r>
              <a:rPr lang="en"/>
              <a:t>American English</a:t>
            </a:r>
            <a:endParaRPr/>
          </a:p>
        </p:txBody>
      </p:sp>
      <p:sp>
        <p:nvSpPr>
          <p:cNvPr id="197" name="Google Shape;197;p27"/>
          <p:cNvSpPr txBox="1"/>
          <p:nvPr/>
        </p:nvSpPr>
        <p:spPr>
          <a:xfrm>
            <a:off x="311700" y="3801900"/>
            <a:ext cx="262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prior to 1996</a:t>
            </a:r>
            <a:endParaRPr/>
          </a:p>
          <a:p>
            <a:pPr indent="0" lvl="0" marL="0" rtl="0" algn="l">
              <a:spcBef>
                <a:spcPts val="0"/>
              </a:spcBef>
              <a:spcAft>
                <a:spcPts val="0"/>
              </a:spcAft>
              <a:buNone/>
            </a:pPr>
            <a:r>
              <a:rPr lang="en"/>
              <a:t>German post 1996</a:t>
            </a:r>
            <a:endParaRPr/>
          </a:p>
          <a:p>
            <a:pPr indent="0" lvl="0" marL="0" rtl="0" algn="l">
              <a:spcBef>
                <a:spcPts val="0"/>
              </a:spcBef>
              <a:spcAft>
                <a:spcPts val="0"/>
              </a:spcAft>
              <a:buNone/>
            </a:pPr>
            <a:r>
              <a:rPr lang="en"/>
              <a:t>German in Switzerland</a:t>
            </a:r>
            <a:endParaRPr/>
          </a:p>
        </p:txBody>
      </p:sp>
      <p:sp>
        <p:nvSpPr>
          <p:cNvPr id="198" name="Google Shape;198;p27"/>
          <p:cNvSpPr txBox="1"/>
          <p:nvPr/>
        </p:nvSpPr>
        <p:spPr>
          <a:xfrm>
            <a:off x="2264650" y="32478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600"/>
              <a:t>}</a:t>
            </a:r>
            <a:endParaRPr sz="9600"/>
          </a:p>
        </p:txBody>
      </p:sp>
      <p:sp>
        <p:nvSpPr>
          <p:cNvPr id="199" name="Google Shape;19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7"/>
          <p:cNvSpPr/>
          <p:nvPr/>
        </p:nvSpPr>
        <p:spPr>
          <a:xfrm>
            <a:off x="2014500" y="2575050"/>
            <a:ext cx="350700" cy="430500"/>
          </a:xfrm>
          <a:prstGeom prst="ellipse">
            <a:avLst/>
          </a:prstGeom>
          <a:solidFill>
            <a:srgbClr val="CC0000">
              <a:alpha val="0"/>
            </a:srgbClr>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445025"/>
            <a:ext cx="293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Useful Model for Languages and Scripts</a:t>
            </a:r>
            <a:endParaRPr/>
          </a:p>
        </p:txBody>
      </p:sp>
      <p:pic>
        <p:nvPicPr>
          <p:cNvPr id="206" name="Google Shape;206;p28"/>
          <p:cNvPicPr preferRelativeResize="0"/>
          <p:nvPr/>
        </p:nvPicPr>
        <p:blipFill rotWithShape="1">
          <a:blip r:embed="rId3">
            <a:alphaModFix/>
          </a:blip>
          <a:srcRect b="2687" l="9684" r="8314" t="3985"/>
          <a:stretch/>
        </p:blipFill>
        <p:spPr>
          <a:xfrm>
            <a:off x="3159249" y="-38675"/>
            <a:ext cx="5749252" cy="5143500"/>
          </a:xfrm>
          <a:prstGeom prst="rect">
            <a:avLst/>
          </a:prstGeom>
          <a:noFill/>
          <a:ln>
            <a:noFill/>
          </a:ln>
        </p:spPr>
      </p:pic>
      <p:sp>
        <p:nvSpPr>
          <p:cNvPr id="207" name="Google Shape;207;p28"/>
          <p:cNvSpPr txBox="1"/>
          <p:nvPr/>
        </p:nvSpPr>
        <p:spPr>
          <a:xfrm>
            <a:off x="311700" y="2252700"/>
            <a:ext cx="226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English: ____________ </a:t>
            </a:r>
            <a:endParaRPr/>
          </a:p>
        </p:txBody>
      </p:sp>
      <p:sp>
        <p:nvSpPr>
          <p:cNvPr id="208" name="Google Shape;208;p28"/>
          <p:cNvSpPr txBox="1"/>
          <p:nvPr/>
        </p:nvSpPr>
        <p:spPr>
          <a:xfrm>
            <a:off x="311700" y="2571750"/>
            <a:ext cx="2533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äÄ, öÖ, üÜ, ß</a:t>
            </a:r>
            <a:endParaRPr/>
          </a:p>
        </p:txBody>
      </p:sp>
      <p:sp>
        <p:nvSpPr>
          <p:cNvPr id="209" name="Google Shape;209;p28"/>
          <p:cNvSpPr txBox="1"/>
          <p:nvPr/>
        </p:nvSpPr>
        <p:spPr>
          <a:xfrm>
            <a:off x="2264650" y="20511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t>}</a:t>
            </a:r>
            <a:endParaRPr sz="5000"/>
          </a:p>
        </p:txBody>
      </p:sp>
      <p:sp>
        <p:nvSpPr>
          <p:cNvPr id="210" name="Google Shape;210;p28"/>
          <p:cNvSpPr txBox="1"/>
          <p:nvPr/>
        </p:nvSpPr>
        <p:spPr>
          <a:xfrm>
            <a:off x="2620125" y="2230050"/>
            <a:ext cx="1720800" cy="6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Both Latin Script; Different Writing Systems</a:t>
            </a:r>
            <a:endParaRPr/>
          </a:p>
        </p:txBody>
      </p:sp>
      <p:sp>
        <p:nvSpPr>
          <p:cNvPr id="211" name="Google Shape;211;p28"/>
          <p:cNvSpPr txBox="1"/>
          <p:nvPr/>
        </p:nvSpPr>
        <p:spPr>
          <a:xfrm>
            <a:off x="311700" y="3146750"/>
            <a:ext cx="1779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British English</a:t>
            </a:r>
            <a:endParaRPr/>
          </a:p>
          <a:p>
            <a:pPr indent="0" lvl="0" marL="0" rtl="0" algn="l">
              <a:spcBef>
                <a:spcPts val="0"/>
              </a:spcBef>
              <a:spcAft>
                <a:spcPts val="0"/>
              </a:spcAft>
              <a:buNone/>
            </a:pPr>
            <a:r>
              <a:rPr lang="en"/>
              <a:t>American English</a:t>
            </a:r>
            <a:endParaRPr/>
          </a:p>
        </p:txBody>
      </p:sp>
      <p:sp>
        <p:nvSpPr>
          <p:cNvPr id="212" name="Google Shape;212;p28"/>
          <p:cNvSpPr txBox="1"/>
          <p:nvPr/>
        </p:nvSpPr>
        <p:spPr>
          <a:xfrm>
            <a:off x="311700" y="3801900"/>
            <a:ext cx="262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German prior to 1996</a:t>
            </a:r>
            <a:endParaRPr/>
          </a:p>
          <a:p>
            <a:pPr indent="0" lvl="0" marL="0" rtl="0" algn="l">
              <a:spcBef>
                <a:spcPts val="0"/>
              </a:spcBef>
              <a:spcAft>
                <a:spcPts val="0"/>
              </a:spcAft>
              <a:buNone/>
            </a:pPr>
            <a:r>
              <a:rPr lang="en"/>
              <a:t>German post 1996</a:t>
            </a:r>
            <a:endParaRPr/>
          </a:p>
          <a:p>
            <a:pPr indent="0" lvl="0" marL="0" rtl="0" algn="l">
              <a:spcBef>
                <a:spcPts val="0"/>
              </a:spcBef>
              <a:spcAft>
                <a:spcPts val="0"/>
              </a:spcAft>
              <a:buNone/>
            </a:pPr>
            <a:r>
              <a:rPr lang="en"/>
              <a:t>German in Switzerland</a:t>
            </a:r>
            <a:endParaRPr/>
          </a:p>
        </p:txBody>
      </p:sp>
      <p:sp>
        <p:nvSpPr>
          <p:cNvPr id="213" name="Google Shape;213;p28"/>
          <p:cNvSpPr txBox="1"/>
          <p:nvPr/>
        </p:nvSpPr>
        <p:spPr>
          <a:xfrm>
            <a:off x="2264650" y="324780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600"/>
              <a:t>}</a:t>
            </a:r>
            <a:endParaRPr sz="9600"/>
          </a:p>
        </p:txBody>
      </p:sp>
      <p:sp>
        <p:nvSpPr>
          <p:cNvPr id="214" name="Google Shape;214;p28"/>
          <p:cNvSpPr txBox="1"/>
          <p:nvPr/>
        </p:nvSpPr>
        <p:spPr>
          <a:xfrm>
            <a:off x="291300" y="4604675"/>
            <a:ext cx="2301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Newspaper Articles</a:t>
            </a:r>
            <a:endParaRPr/>
          </a:p>
          <a:p>
            <a:pPr indent="0" lvl="0" marL="0" rtl="0" algn="l">
              <a:spcBef>
                <a:spcPts val="0"/>
              </a:spcBef>
              <a:spcAft>
                <a:spcPts val="0"/>
              </a:spcAft>
              <a:buNone/>
            </a:pPr>
            <a:r>
              <a:rPr lang="en"/>
              <a:t>Library Records</a:t>
            </a:r>
            <a:endParaRPr/>
          </a:p>
          <a:p>
            <a:pPr indent="0" lvl="0" marL="0" rtl="0" algn="l">
              <a:spcBef>
                <a:spcPts val="0"/>
              </a:spcBef>
              <a:spcAft>
                <a:spcPts val="0"/>
              </a:spcAft>
              <a:buNone/>
            </a:pPr>
            <a:r>
              <a:rPr lang="en"/>
              <a:t>Interlinear</a:t>
            </a:r>
            <a:r>
              <a:rPr lang="en"/>
              <a:t>-Glossed Texts</a:t>
            </a:r>
            <a:endParaRPr/>
          </a:p>
        </p:txBody>
      </p:sp>
      <p:sp>
        <p:nvSpPr>
          <p:cNvPr id="215" name="Google Shape;215;p28"/>
          <p:cNvSpPr txBox="1"/>
          <p:nvPr/>
        </p:nvSpPr>
        <p:spPr>
          <a:xfrm>
            <a:off x="2264650" y="4244650"/>
            <a:ext cx="531900" cy="9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t>}</a:t>
            </a:r>
            <a:endParaRPr sz="5000"/>
          </a:p>
        </p:txBody>
      </p:sp>
      <p:sp>
        <p:nvSpPr>
          <p:cNvPr id="216" name="Google Shape;2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Input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Input</a:t>
            </a:r>
            <a:endParaRPr/>
          </a:p>
        </p:txBody>
      </p:sp>
      <p:sp>
        <p:nvSpPr>
          <p:cNvPr id="227" name="Google Shape;227;p30"/>
          <p:cNvSpPr txBox="1"/>
          <p:nvPr>
            <p:ph idx="1" type="body"/>
          </p:nvPr>
        </p:nvSpPr>
        <p:spPr>
          <a:xfrm>
            <a:off x="311700" y="1152475"/>
            <a:ext cx="1874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Speech-to-text</a:t>
            </a:r>
            <a:endParaRPr/>
          </a:p>
          <a:p>
            <a:pPr indent="0" lvl="0" marL="0" rtl="0" algn="l">
              <a:spcBef>
                <a:spcPts val="1200"/>
              </a:spcBef>
              <a:spcAft>
                <a:spcPts val="0"/>
              </a:spcAft>
              <a:buNone/>
            </a:pPr>
            <a:r>
              <a:rPr lang="en"/>
              <a:t>Predictive models—T9</a:t>
            </a:r>
            <a:endParaRPr/>
          </a:p>
          <a:p>
            <a:pPr indent="0" lvl="0" marL="0" rtl="0" algn="l">
              <a:spcBef>
                <a:spcPts val="1200"/>
              </a:spcBef>
              <a:spcAft>
                <a:spcPts val="0"/>
              </a:spcAft>
              <a:buNone/>
            </a:pPr>
            <a:r>
              <a:rPr lang="en"/>
              <a:t>Swipe based</a:t>
            </a:r>
            <a:endParaRPr/>
          </a:p>
          <a:p>
            <a:pPr indent="0" lvl="0" marL="0" rtl="0" algn="l">
              <a:spcBef>
                <a:spcPts val="1200"/>
              </a:spcBef>
              <a:spcAft>
                <a:spcPts val="0"/>
              </a:spcAft>
              <a:buNone/>
            </a:pPr>
            <a:r>
              <a:rPr lang="en"/>
              <a:t>Eye gaze</a:t>
            </a:r>
            <a:endParaRPr/>
          </a:p>
          <a:p>
            <a:pPr indent="0" lvl="0" marL="0" rtl="0" algn="l">
              <a:spcBef>
                <a:spcPts val="1200"/>
              </a:spcBef>
              <a:spcAft>
                <a:spcPts val="0"/>
              </a:spcAft>
              <a:buNone/>
            </a:pPr>
            <a:r>
              <a:rPr lang="en"/>
              <a:t>Thumb based cell-phones</a:t>
            </a:r>
            <a:endParaRPr/>
          </a:p>
          <a:p>
            <a:pPr indent="0" lvl="0" marL="0" rtl="0" algn="l">
              <a:spcBef>
                <a:spcPts val="1200"/>
              </a:spcBef>
              <a:spcAft>
                <a:spcPts val="0"/>
              </a:spcAft>
              <a:buNone/>
            </a:pPr>
            <a:r>
              <a:rPr lang="en"/>
              <a:t>Stylus based</a:t>
            </a:r>
            <a:endParaRPr/>
          </a:p>
          <a:p>
            <a:pPr indent="0" lvl="0" marL="0" rtl="0" algn="l">
              <a:spcBef>
                <a:spcPts val="1200"/>
              </a:spcBef>
              <a:spcAft>
                <a:spcPts val="0"/>
              </a:spcAft>
              <a:buNone/>
            </a:pPr>
            <a:r>
              <a:rPr lang="en"/>
              <a:t>Controller based</a:t>
            </a:r>
            <a:endParaRPr/>
          </a:p>
          <a:p>
            <a:pPr indent="0" lvl="0" marL="0" rtl="0" algn="l">
              <a:spcBef>
                <a:spcPts val="1200"/>
              </a:spcBef>
              <a:spcAft>
                <a:spcPts val="1200"/>
              </a:spcAft>
              <a:buNone/>
            </a:pPr>
            <a:r>
              <a:t/>
            </a:r>
            <a:endParaRPr/>
          </a:p>
        </p:txBody>
      </p:sp>
      <p:pic>
        <p:nvPicPr>
          <p:cNvPr id="228" name="Google Shape;228;p30"/>
          <p:cNvPicPr preferRelativeResize="0"/>
          <p:nvPr/>
        </p:nvPicPr>
        <p:blipFill>
          <a:blip r:embed="rId3">
            <a:alphaModFix/>
          </a:blip>
          <a:stretch>
            <a:fillRect/>
          </a:stretch>
        </p:blipFill>
        <p:spPr>
          <a:xfrm>
            <a:off x="5228925" y="2360850"/>
            <a:ext cx="3723800" cy="2422975"/>
          </a:xfrm>
          <a:prstGeom prst="rect">
            <a:avLst/>
          </a:prstGeom>
          <a:noFill/>
          <a:ln>
            <a:noFill/>
          </a:ln>
        </p:spPr>
      </p:pic>
      <p:pic>
        <p:nvPicPr>
          <p:cNvPr id="229" name="Google Shape;229;p30"/>
          <p:cNvPicPr preferRelativeResize="0"/>
          <p:nvPr/>
        </p:nvPicPr>
        <p:blipFill>
          <a:blip r:embed="rId4">
            <a:alphaModFix/>
          </a:blip>
          <a:stretch>
            <a:fillRect/>
          </a:stretch>
        </p:blipFill>
        <p:spPr>
          <a:xfrm>
            <a:off x="4002888" y="191600"/>
            <a:ext cx="2505075" cy="1828800"/>
          </a:xfrm>
          <a:prstGeom prst="rect">
            <a:avLst/>
          </a:prstGeom>
          <a:noFill/>
          <a:ln>
            <a:noFill/>
          </a:ln>
        </p:spPr>
      </p:pic>
      <p:pic>
        <p:nvPicPr>
          <p:cNvPr id="230" name="Google Shape;230;p30"/>
          <p:cNvPicPr preferRelativeResize="0"/>
          <p:nvPr/>
        </p:nvPicPr>
        <p:blipFill>
          <a:blip r:embed="rId5">
            <a:alphaModFix/>
          </a:blip>
          <a:stretch>
            <a:fillRect/>
          </a:stretch>
        </p:blipFill>
        <p:spPr>
          <a:xfrm>
            <a:off x="6809588" y="151338"/>
            <a:ext cx="2143125" cy="2143125"/>
          </a:xfrm>
          <a:prstGeom prst="rect">
            <a:avLst/>
          </a:prstGeom>
          <a:noFill/>
          <a:ln>
            <a:noFill/>
          </a:ln>
        </p:spPr>
      </p:pic>
      <p:pic>
        <p:nvPicPr>
          <p:cNvPr id="231" name="Google Shape;231;p30"/>
          <p:cNvPicPr preferRelativeResize="0"/>
          <p:nvPr/>
        </p:nvPicPr>
        <p:blipFill>
          <a:blip r:embed="rId6">
            <a:alphaModFix/>
          </a:blip>
          <a:stretch>
            <a:fillRect/>
          </a:stretch>
        </p:blipFill>
        <p:spPr>
          <a:xfrm>
            <a:off x="2487600" y="3063775"/>
            <a:ext cx="2686050" cy="1704975"/>
          </a:xfrm>
          <a:prstGeom prst="rect">
            <a:avLst/>
          </a:prstGeom>
          <a:noFill/>
          <a:ln>
            <a:noFill/>
          </a:ln>
        </p:spPr>
      </p:pic>
      <p:pic>
        <p:nvPicPr>
          <p:cNvPr id="232" name="Google Shape;232;p30"/>
          <p:cNvPicPr preferRelativeResize="0"/>
          <p:nvPr/>
        </p:nvPicPr>
        <p:blipFill>
          <a:blip r:embed="rId7">
            <a:alphaModFix/>
          </a:blip>
          <a:stretch>
            <a:fillRect/>
          </a:stretch>
        </p:blipFill>
        <p:spPr>
          <a:xfrm>
            <a:off x="1929525" y="798575"/>
            <a:ext cx="2009075" cy="200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Keyboards</a:t>
            </a:r>
            <a:endParaRPr/>
          </a:p>
        </p:txBody>
      </p:sp>
      <p:pic>
        <p:nvPicPr>
          <p:cNvPr id="238" name="Google Shape;238;p31"/>
          <p:cNvPicPr preferRelativeResize="0"/>
          <p:nvPr/>
        </p:nvPicPr>
        <p:blipFill>
          <a:blip r:embed="rId3">
            <a:alphaModFix/>
          </a:blip>
          <a:stretch>
            <a:fillRect/>
          </a:stretch>
        </p:blipFill>
        <p:spPr>
          <a:xfrm>
            <a:off x="2726650" y="456850"/>
            <a:ext cx="5650500" cy="422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712325" y="969575"/>
            <a:ext cx="7719349" cy="4063326"/>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TopicMap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Keyboards</a:t>
            </a:r>
            <a:endParaRPr/>
          </a:p>
        </p:txBody>
      </p:sp>
      <p:pic>
        <p:nvPicPr>
          <p:cNvPr id="244" name="Google Shape;244;p32"/>
          <p:cNvPicPr preferRelativeResize="0"/>
          <p:nvPr/>
        </p:nvPicPr>
        <p:blipFill>
          <a:blip r:embed="rId3">
            <a:alphaModFix/>
          </a:blip>
          <a:stretch>
            <a:fillRect/>
          </a:stretch>
        </p:blipFill>
        <p:spPr>
          <a:xfrm>
            <a:off x="2487538" y="156675"/>
            <a:ext cx="4168925" cy="48301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900">
                <a:solidFill>
                  <a:schemeClr val="dk1"/>
                </a:solidFill>
              </a:rPr>
              <a:t>Would a certain text be easier to type in:</a:t>
            </a:r>
            <a:endParaRPr sz="1900">
              <a:solidFill>
                <a:schemeClr val="dk1"/>
              </a:solidFill>
            </a:endParaRPr>
          </a:p>
          <a:p>
            <a:pPr indent="-349250" lvl="0" marL="457200" rtl="0" algn="l">
              <a:lnSpc>
                <a:spcPct val="135000"/>
              </a:lnSpc>
              <a:spcBef>
                <a:spcPts val="0"/>
              </a:spcBef>
              <a:spcAft>
                <a:spcPts val="0"/>
              </a:spcAft>
              <a:buClr>
                <a:schemeClr val="dk1"/>
              </a:buClr>
              <a:buSzPts val="1900"/>
              <a:buChar char="●"/>
            </a:pPr>
            <a:r>
              <a:rPr lang="en" sz="1900">
                <a:solidFill>
                  <a:schemeClr val="dk1"/>
                </a:solidFill>
              </a:rPr>
              <a:t>English [eng],</a:t>
            </a:r>
            <a:endParaRPr sz="1900">
              <a:solidFill>
                <a:schemeClr val="dk1"/>
              </a:solidFill>
            </a:endParaRPr>
          </a:p>
          <a:p>
            <a:pPr indent="-349250" lvl="0" marL="457200" rtl="0" algn="l">
              <a:lnSpc>
                <a:spcPct val="135000"/>
              </a:lnSpc>
              <a:spcBef>
                <a:spcPts val="0"/>
              </a:spcBef>
              <a:spcAft>
                <a:spcPts val="0"/>
              </a:spcAft>
              <a:buClr>
                <a:schemeClr val="dk1"/>
              </a:buClr>
              <a:buSzPts val="1900"/>
              <a:buChar char="●"/>
            </a:pPr>
            <a:r>
              <a:rPr lang="en" sz="1900">
                <a:solidFill>
                  <a:schemeClr val="dk1"/>
                </a:solidFill>
              </a:rPr>
              <a:t>French [fra], or </a:t>
            </a:r>
            <a:endParaRPr sz="1900">
              <a:solidFill>
                <a:schemeClr val="dk1"/>
              </a:solidFill>
            </a:endParaRPr>
          </a:p>
          <a:p>
            <a:pPr indent="-349250" lvl="0" marL="457200" rtl="0" algn="l">
              <a:lnSpc>
                <a:spcPct val="135000"/>
              </a:lnSpc>
              <a:spcBef>
                <a:spcPts val="0"/>
              </a:spcBef>
              <a:spcAft>
                <a:spcPts val="0"/>
              </a:spcAft>
              <a:buClr>
                <a:schemeClr val="dk1"/>
              </a:buClr>
              <a:buSzPts val="1900"/>
              <a:buChar char="●"/>
            </a:pPr>
            <a:r>
              <a:rPr lang="en" sz="1900">
                <a:solidFill>
                  <a:schemeClr val="dk1"/>
                </a:solidFill>
              </a:rPr>
              <a:t>Eastern Dan [dnj]?</a:t>
            </a:r>
            <a:endParaRPr sz="1900">
              <a:solidFill>
                <a:schemeClr val="dk1"/>
              </a:solidFill>
            </a:endParaRPr>
          </a:p>
        </p:txBody>
      </p:sp>
      <p:sp>
        <p:nvSpPr>
          <p:cNvPr id="250" name="Google Shape;25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Reference to the Abstract</a:t>
            </a:r>
            <a:endParaRPr/>
          </a:p>
        </p:txBody>
      </p:sp>
      <p:sp>
        <p:nvSpPr>
          <p:cNvPr id="251" name="Google Shape;251;p33"/>
          <p:cNvSpPr txBox="1"/>
          <p:nvPr>
            <p:ph idx="2" type="body"/>
          </p:nvPr>
        </p:nvSpPr>
        <p:spPr>
          <a:xfrm>
            <a:off x="3896800" y="1596100"/>
            <a:ext cx="511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500">
                <a:solidFill>
                  <a:srgbClr val="0000FF"/>
                </a:solidFill>
              </a:rPr>
              <a:t>Dear brothers and sisters, when troubles come your way, consider it an opportunity for great joy.</a:t>
            </a:r>
            <a:endParaRPr b="1" i="1" sz="1500">
              <a:solidFill>
                <a:srgbClr val="0000FF"/>
              </a:solidFill>
            </a:endParaRPr>
          </a:p>
          <a:p>
            <a:pPr indent="0" lvl="0" marL="0" rtl="0" algn="l">
              <a:spcBef>
                <a:spcPts val="1200"/>
              </a:spcBef>
              <a:spcAft>
                <a:spcPts val="0"/>
              </a:spcAft>
              <a:buNone/>
            </a:pPr>
            <a:r>
              <a:rPr b="1" i="1" lang="en" sz="1500">
                <a:solidFill>
                  <a:srgbClr val="990000"/>
                </a:solidFill>
              </a:rPr>
              <a:t>Estimez-le comme une parfaite joie, mes frères, quand vous serez en butte à diverses tentations, sachant que l’épreuve de votre foi produit la patience.</a:t>
            </a:r>
            <a:endParaRPr b="1" i="1" sz="1500">
              <a:solidFill>
                <a:srgbClr val="990000"/>
              </a:solidFill>
            </a:endParaRPr>
          </a:p>
          <a:p>
            <a:pPr indent="0" lvl="0" marL="0" rtl="0" algn="l">
              <a:spcBef>
                <a:spcPts val="1200"/>
              </a:spcBef>
              <a:spcAft>
                <a:spcPts val="1200"/>
              </a:spcAft>
              <a:buNone/>
            </a:pPr>
            <a:r>
              <a:rPr b="1" i="1" lang="en" sz="1500">
                <a:solidFill>
                  <a:srgbClr val="4C1130"/>
                </a:solidFill>
              </a:rPr>
              <a:t> ‐A pö 'a‐ wo "dhʋ̈ bha‐ 'klɔɔ‐ ‐mü ꞊dhɛ ‐a ‐dhɛa ‐bha ꞊dhɛ ‐yö kë ka "yaan ꞊dhɛ 'wɔn "gbɩɩgbɩɩ‐ ‐nu bha ꞊në‐ ꞊gban ꞊ya 'kun bho ka 'gü ka ‐bha 'dhang ‐bho Yesu "dhiʋ̈ ‐sü bha‐ 'gü, 'yö dho ka gba zuësɛadhɛ 'ka.</a:t>
            </a:r>
            <a:endParaRPr b="1" i="1" sz="1500">
              <a:solidFill>
                <a:srgbClr val="4C113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a:t>
            </a:r>
            <a:endParaRPr/>
          </a:p>
        </p:txBody>
      </p:sp>
      <p:sp>
        <p:nvSpPr>
          <p:cNvPr id="257" name="Google Shape;257;p34"/>
          <p:cNvSpPr txBox="1"/>
          <p:nvPr>
            <p:ph idx="1" type="body"/>
          </p:nvPr>
        </p:nvSpPr>
        <p:spPr>
          <a:xfrm>
            <a:off x="311700" y="1152475"/>
            <a:ext cx="4160700" cy="3416400"/>
          </a:xfrm>
          <a:prstGeom prst="rect">
            <a:avLst/>
          </a:prstGeom>
        </p:spPr>
        <p:txBody>
          <a:bodyPr anchorCtr="0" anchor="t" bIns="91425" lIns="91425" spcFirstLastPara="1" rIns="91425" wrap="square" tIns="91425">
            <a:normAutofit/>
          </a:bodyPr>
          <a:lstStyle/>
          <a:p>
            <a:pPr indent="-279400" lvl="0" marL="279400" rtl="0" algn="l">
              <a:lnSpc>
                <a:spcPct val="135000"/>
              </a:lnSpc>
              <a:spcBef>
                <a:spcPts val="0"/>
              </a:spcBef>
              <a:spcAft>
                <a:spcPts val="0"/>
              </a:spcAft>
              <a:buNone/>
            </a:pPr>
            <a:r>
              <a:rPr lang="en" sz="1500">
                <a:solidFill>
                  <a:schemeClr val="dk1"/>
                </a:solidFill>
              </a:rPr>
              <a:t>Roberts (2011) </a:t>
            </a:r>
            <a:r>
              <a:rPr i="1" lang="en" sz="1500">
                <a:solidFill>
                  <a:schemeClr val="dk1"/>
                </a:solidFill>
              </a:rPr>
              <a:t>A Tone Orthography Typology</a:t>
            </a:r>
            <a:r>
              <a:rPr lang="en" sz="1500">
                <a:solidFill>
                  <a:schemeClr val="dk1"/>
                </a:solidFill>
              </a:rPr>
              <a:t>. </a:t>
            </a:r>
            <a:br>
              <a:rPr lang="en" sz="1500">
                <a:solidFill>
                  <a:schemeClr val="dk1"/>
                </a:solidFill>
              </a:rPr>
            </a:br>
            <a:r>
              <a:rPr lang="en" sz="1500">
                <a:solidFill>
                  <a:schemeClr val="dk1"/>
                </a:solidFill>
              </a:rPr>
              <a:t>— a must read for anyone working on developing a tonal orthography in a latin script.</a:t>
            </a:r>
            <a:endParaRPr sz="1500">
              <a:solidFill>
                <a:schemeClr val="dk1"/>
              </a:solidFill>
            </a:endParaRPr>
          </a:p>
          <a:p>
            <a:pPr indent="-323850" lvl="0" marL="457200" rtl="0" algn="l">
              <a:lnSpc>
                <a:spcPct val="135000"/>
              </a:lnSpc>
              <a:spcBef>
                <a:spcPts val="0"/>
              </a:spcBef>
              <a:spcAft>
                <a:spcPts val="0"/>
              </a:spcAft>
              <a:buClr>
                <a:schemeClr val="dk1"/>
              </a:buClr>
              <a:buSzPts val="1500"/>
              <a:buChar char="●"/>
            </a:pPr>
            <a:r>
              <a:rPr b="1" lang="en" sz="1500">
                <a:solidFill>
                  <a:schemeClr val="dk1"/>
                </a:solidFill>
              </a:rPr>
              <a:t>Domain</a:t>
            </a:r>
            <a:endParaRPr b="1" sz="1500">
              <a:solidFill>
                <a:schemeClr val="dk1"/>
              </a:solidFill>
            </a:endParaRPr>
          </a:p>
          <a:p>
            <a:pPr indent="-323850" lvl="0" marL="457200" rtl="0" algn="l">
              <a:lnSpc>
                <a:spcPct val="135000"/>
              </a:lnSpc>
              <a:spcBef>
                <a:spcPts val="0"/>
              </a:spcBef>
              <a:spcAft>
                <a:spcPts val="0"/>
              </a:spcAft>
              <a:buClr>
                <a:schemeClr val="dk1"/>
              </a:buClr>
              <a:buSzPts val="1500"/>
              <a:buChar char="●"/>
            </a:pPr>
            <a:r>
              <a:rPr b="1" lang="en" sz="1500">
                <a:solidFill>
                  <a:schemeClr val="dk1"/>
                </a:solidFill>
              </a:rPr>
              <a:t>Target</a:t>
            </a:r>
            <a:endParaRPr b="1" sz="1500">
              <a:solidFill>
                <a:schemeClr val="dk1"/>
              </a:solidFill>
            </a:endParaRPr>
          </a:p>
          <a:p>
            <a:pPr indent="-323850" lvl="0" marL="457200" rtl="0" algn="l">
              <a:lnSpc>
                <a:spcPct val="135000"/>
              </a:lnSpc>
              <a:spcBef>
                <a:spcPts val="0"/>
              </a:spcBef>
              <a:spcAft>
                <a:spcPts val="0"/>
              </a:spcAft>
              <a:buClr>
                <a:schemeClr val="dk1"/>
              </a:buClr>
              <a:buSzPts val="1500"/>
              <a:buChar char="●"/>
            </a:pPr>
            <a:r>
              <a:rPr b="1" lang="en" sz="1500">
                <a:solidFill>
                  <a:schemeClr val="dk1"/>
                </a:solidFill>
              </a:rPr>
              <a:t>Symbol</a:t>
            </a:r>
            <a:endParaRPr b="1" sz="1500">
              <a:solidFill>
                <a:schemeClr val="dk1"/>
              </a:solidFill>
            </a:endParaRPr>
          </a:p>
          <a:p>
            <a:pPr indent="-323850" lvl="0" marL="457200" rtl="0" algn="l">
              <a:lnSpc>
                <a:spcPct val="135000"/>
              </a:lnSpc>
              <a:spcBef>
                <a:spcPts val="0"/>
              </a:spcBef>
              <a:spcAft>
                <a:spcPts val="0"/>
              </a:spcAft>
              <a:buClr>
                <a:schemeClr val="dk1"/>
              </a:buClr>
              <a:buSzPts val="1500"/>
              <a:buChar char="●"/>
            </a:pPr>
            <a:r>
              <a:rPr b="1" lang="en" sz="1500">
                <a:solidFill>
                  <a:schemeClr val="dk1"/>
                </a:solidFill>
              </a:rPr>
              <a:t>Position</a:t>
            </a:r>
            <a:endParaRPr b="1" sz="1500">
              <a:solidFill>
                <a:schemeClr val="dk1"/>
              </a:solidFill>
            </a:endParaRPr>
          </a:p>
          <a:p>
            <a:pPr indent="-323850" lvl="0" marL="457200" rtl="0" algn="l">
              <a:lnSpc>
                <a:spcPct val="135000"/>
              </a:lnSpc>
              <a:spcBef>
                <a:spcPts val="0"/>
              </a:spcBef>
              <a:spcAft>
                <a:spcPts val="0"/>
              </a:spcAft>
              <a:buClr>
                <a:srgbClr val="0000FF"/>
              </a:buClr>
              <a:buSzPts val="1500"/>
              <a:buChar char="●"/>
            </a:pPr>
            <a:r>
              <a:rPr b="1" lang="en" sz="1500">
                <a:solidFill>
                  <a:srgbClr val="0000FF"/>
                </a:solidFill>
              </a:rPr>
              <a:t>Density</a:t>
            </a:r>
            <a:endParaRPr b="1" sz="1500">
              <a:solidFill>
                <a:srgbClr val="0000FF"/>
              </a:solidFill>
            </a:endParaRPr>
          </a:p>
          <a:p>
            <a:pPr indent="-323850" lvl="0" marL="457200" rtl="0" algn="l">
              <a:lnSpc>
                <a:spcPct val="135000"/>
              </a:lnSpc>
              <a:spcBef>
                <a:spcPts val="0"/>
              </a:spcBef>
              <a:spcAft>
                <a:spcPts val="0"/>
              </a:spcAft>
              <a:buClr>
                <a:schemeClr val="dk1"/>
              </a:buClr>
              <a:buSzPts val="1500"/>
              <a:buChar char="●"/>
            </a:pPr>
            <a:r>
              <a:rPr b="1" lang="en" sz="1500">
                <a:solidFill>
                  <a:schemeClr val="dk1"/>
                </a:solidFill>
              </a:rPr>
              <a:t>Depth</a:t>
            </a:r>
            <a:endParaRPr b="1" sz="1500">
              <a:solidFill>
                <a:schemeClr val="dk1"/>
              </a:solidFill>
            </a:endParaRPr>
          </a:p>
        </p:txBody>
      </p:sp>
      <p:sp>
        <p:nvSpPr>
          <p:cNvPr id="258" name="Google Shape;258;p34"/>
          <p:cNvSpPr txBox="1"/>
          <p:nvPr>
            <p:ph idx="2" type="body"/>
          </p:nvPr>
        </p:nvSpPr>
        <p:spPr>
          <a:xfrm>
            <a:off x="4572000" y="1152475"/>
            <a:ext cx="4260300" cy="264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solidFill>
                  <a:srgbClr val="0000FF"/>
                </a:solidFill>
              </a:rPr>
              <a:t>Density</a:t>
            </a:r>
            <a:r>
              <a:rPr lang="en">
                <a:solidFill>
                  <a:schemeClr val="dk1"/>
                </a:solidFill>
              </a:rPr>
              <a:t>: Some orthographies represent tone exhaustively, that is to say every tone bearing unit carries a symbol for tone, so tone diacritic density is 100%. (p.92)</a:t>
            </a:r>
            <a:endParaRPr>
              <a:solidFill>
                <a:schemeClr val="dk1"/>
              </a:solidFill>
            </a:endParaRPr>
          </a:p>
          <a:p>
            <a:pPr indent="0" lvl="0" marL="0" rtl="0" algn="l">
              <a:spcBef>
                <a:spcPts val="1200"/>
              </a:spcBef>
              <a:spcAft>
                <a:spcPts val="1200"/>
              </a:spcAft>
              <a:buNone/>
            </a:pPr>
            <a:r>
              <a:rPr lang="en">
                <a:solidFill>
                  <a:schemeClr val="dk1"/>
                </a:solidFill>
              </a:rPr>
              <a:t>Tone diacritic density is precisely quantifiable by calculating the number of tone diacritics in a natural text (100 word sample) as a percentage of the number of tone bearing units (Bird 1999: 89). (Roberts p. 90)</a:t>
            </a:r>
            <a:endParaRPr>
              <a:solidFill>
                <a:schemeClr val="dk1"/>
              </a:solidFill>
            </a:endParaRPr>
          </a:p>
        </p:txBody>
      </p:sp>
      <p:sp>
        <p:nvSpPr>
          <p:cNvPr id="259" name="Google Shape;259;p34"/>
          <p:cNvSpPr txBox="1"/>
          <p:nvPr>
            <p:ph idx="2" type="body"/>
          </p:nvPr>
        </p:nvSpPr>
        <p:spPr>
          <a:xfrm>
            <a:off x="3848850" y="3718225"/>
            <a:ext cx="5119500" cy="125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en" sz="1500">
                <a:solidFill>
                  <a:srgbClr val="4C1130"/>
                </a:solidFill>
              </a:rPr>
              <a:t> ‐A pö 'a‐ wo "dhʋ̈ bha‐ 'klɔɔ‐ ‐mü ꞊dhɛ ‐a ‐dhɛa ‐bha ꞊dhɛ ‐yö kë ka "yaan ꞊dhɛ 'wɔn "gbɩɩgbɩɩ‐ ‐nu bha ꞊në‐ ꞊gban ꞊ya 'kun bho ka 'gü ka ‐bha 'dhang ‐bho Yesu "dhiʋ̈ ‐sü bha‐ 'gü, 'yö dho ka gba zuësɛadhɛ 'ka.</a:t>
            </a:r>
            <a:endParaRPr b="1" i="1" sz="1500">
              <a:solidFill>
                <a:srgbClr val="4C113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a:t>
            </a:r>
            <a:endParaRPr/>
          </a:p>
        </p:txBody>
      </p:sp>
      <p:pic>
        <p:nvPicPr>
          <p:cNvPr id="265" name="Google Shape;265;p35"/>
          <p:cNvPicPr preferRelativeResize="0"/>
          <p:nvPr/>
        </p:nvPicPr>
        <p:blipFill>
          <a:blip r:embed="rId3">
            <a:alphaModFix/>
          </a:blip>
          <a:stretch>
            <a:fillRect/>
          </a:stretch>
        </p:blipFill>
        <p:spPr>
          <a:xfrm>
            <a:off x="2031450" y="2880238"/>
            <a:ext cx="6800850" cy="1171575"/>
          </a:xfrm>
          <a:prstGeom prst="rect">
            <a:avLst/>
          </a:prstGeom>
          <a:noFill/>
          <a:ln>
            <a:noFill/>
          </a:ln>
        </p:spPr>
      </p:pic>
      <p:sp>
        <p:nvSpPr>
          <p:cNvPr id="266" name="Google Shape;266;p35"/>
          <p:cNvSpPr txBox="1"/>
          <p:nvPr/>
        </p:nvSpPr>
        <p:spPr>
          <a:xfrm>
            <a:off x="80825" y="3536800"/>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Exhaustive Tone Marking</a:t>
            </a:r>
            <a:endParaRPr>
              <a:solidFill>
                <a:srgbClr val="0000FF"/>
              </a:solidFill>
            </a:endParaRPr>
          </a:p>
        </p:txBody>
      </p:sp>
      <p:sp>
        <p:nvSpPr>
          <p:cNvPr id="267" name="Google Shape;267;p35"/>
          <p:cNvSpPr txBox="1"/>
          <p:nvPr/>
        </p:nvSpPr>
        <p:spPr>
          <a:xfrm>
            <a:off x="76200" y="3012175"/>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Zero</a:t>
            </a:r>
            <a:r>
              <a:rPr lang="en">
                <a:solidFill>
                  <a:srgbClr val="0000FF"/>
                </a:solidFill>
              </a:rPr>
              <a:t> Tone Marking</a:t>
            </a:r>
            <a:endParaRPr>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a:t>
            </a:r>
            <a:endParaRPr/>
          </a:p>
        </p:txBody>
      </p:sp>
      <p:sp>
        <p:nvSpPr>
          <p:cNvPr id="273" name="Google Shape;273;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a:solidFill>
                  <a:srgbClr val="FF0000"/>
                </a:solidFill>
              </a:rPr>
              <a:t>What about Tone Melodies/Tonal Patterns?</a:t>
            </a:r>
            <a:endParaRPr>
              <a:solidFill>
                <a:srgbClr val="FF0000"/>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274" name="Google Shape;274;p36"/>
          <p:cNvPicPr preferRelativeResize="0"/>
          <p:nvPr/>
        </p:nvPicPr>
        <p:blipFill>
          <a:blip r:embed="rId3">
            <a:alphaModFix/>
          </a:blip>
          <a:stretch>
            <a:fillRect/>
          </a:stretch>
        </p:blipFill>
        <p:spPr>
          <a:xfrm>
            <a:off x="2031450" y="2880238"/>
            <a:ext cx="6800850" cy="1171575"/>
          </a:xfrm>
          <a:prstGeom prst="rect">
            <a:avLst/>
          </a:prstGeom>
          <a:noFill/>
          <a:ln>
            <a:noFill/>
          </a:ln>
        </p:spPr>
      </p:pic>
      <p:sp>
        <p:nvSpPr>
          <p:cNvPr id="275" name="Google Shape;275;p36"/>
          <p:cNvSpPr txBox="1"/>
          <p:nvPr/>
        </p:nvSpPr>
        <p:spPr>
          <a:xfrm>
            <a:off x="80825" y="3536800"/>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Exhaustive Tone Marking</a:t>
            </a:r>
            <a:endParaRPr>
              <a:solidFill>
                <a:srgbClr val="0000FF"/>
              </a:solidFill>
            </a:endParaRPr>
          </a:p>
        </p:txBody>
      </p:sp>
      <p:sp>
        <p:nvSpPr>
          <p:cNvPr id="276" name="Google Shape;276;p36"/>
          <p:cNvSpPr txBox="1"/>
          <p:nvPr/>
        </p:nvSpPr>
        <p:spPr>
          <a:xfrm>
            <a:off x="76200" y="3012175"/>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Zero Tone Marking</a:t>
            </a:r>
            <a:endParaRPr>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a:t>
            </a:r>
            <a:endParaRPr/>
          </a:p>
        </p:txBody>
      </p:sp>
      <p:sp>
        <p:nvSpPr>
          <p:cNvPr id="282" name="Google Shape;282;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a:solidFill>
                  <a:srgbClr val="FF0000"/>
                </a:solidFill>
              </a:rPr>
              <a:t>What about Tone Melodies/Tonal Patterns?</a:t>
            </a:r>
            <a:endParaRPr>
              <a:solidFill>
                <a:srgbClr val="FF0000"/>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rPr i="1" lang="en" sz="1100">
                <a:solidFill>
                  <a:schemeClr val="dk1"/>
                </a:solidFill>
              </a:rPr>
              <a:t>This analytical approach argues that the pitch “phrase” at the domain of the word operates as a single phonological unit. This method then comes in conflict with methods of </a:t>
            </a:r>
            <a:r>
              <a:rPr i="1" lang="en" sz="1100">
                <a:solidFill>
                  <a:schemeClr val="dk1"/>
                </a:solidFill>
              </a:rPr>
              <a:t>analysis</a:t>
            </a:r>
            <a:r>
              <a:rPr i="1" lang="en" sz="1100">
                <a:solidFill>
                  <a:schemeClr val="dk1"/>
                </a:solidFill>
              </a:rPr>
              <a:t> operating as if the domain of interpretation of pitch is solely the vowel.</a:t>
            </a:r>
            <a:endParaRPr i="1"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283" name="Google Shape;283;p37"/>
          <p:cNvPicPr preferRelativeResize="0"/>
          <p:nvPr/>
        </p:nvPicPr>
        <p:blipFill>
          <a:blip r:embed="rId3">
            <a:alphaModFix/>
          </a:blip>
          <a:stretch>
            <a:fillRect/>
          </a:stretch>
        </p:blipFill>
        <p:spPr>
          <a:xfrm>
            <a:off x="2031450" y="2880238"/>
            <a:ext cx="6800850" cy="1171575"/>
          </a:xfrm>
          <a:prstGeom prst="rect">
            <a:avLst/>
          </a:prstGeom>
          <a:noFill/>
          <a:ln>
            <a:noFill/>
          </a:ln>
        </p:spPr>
      </p:pic>
      <p:sp>
        <p:nvSpPr>
          <p:cNvPr id="284" name="Google Shape;284;p37"/>
          <p:cNvSpPr txBox="1"/>
          <p:nvPr/>
        </p:nvSpPr>
        <p:spPr>
          <a:xfrm>
            <a:off x="80825" y="3536800"/>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Exhaustive Tone Marking</a:t>
            </a:r>
            <a:endParaRPr>
              <a:solidFill>
                <a:srgbClr val="0000FF"/>
              </a:solidFill>
            </a:endParaRPr>
          </a:p>
        </p:txBody>
      </p:sp>
      <p:sp>
        <p:nvSpPr>
          <p:cNvPr id="285" name="Google Shape;285;p37"/>
          <p:cNvSpPr txBox="1"/>
          <p:nvPr/>
        </p:nvSpPr>
        <p:spPr>
          <a:xfrm>
            <a:off x="76200" y="3012175"/>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Zero Tone Marking</a:t>
            </a:r>
            <a:endParaRPr>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a:t>
            </a:r>
            <a:endParaRPr/>
          </a:p>
        </p:txBody>
      </p:sp>
      <p:sp>
        <p:nvSpPr>
          <p:cNvPr id="291" name="Google Shape;291;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a:solidFill>
                  <a:srgbClr val="FF0000"/>
                </a:solidFill>
              </a:rPr>
              <a:t>What about Tone Melodies/Tonal Patterns?</a:t>
            </a:r>
            <a:endParaRPr>
              <a:solidFill>
                <a:srgbClr val="FF0000"/>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rPr i="1" lang="en" sz="1100">
                <a:solidFill>
                  <a:schemeClr val="dk1"/>
                </a:solidFill>
              </a:rPr>
              <a:t>This analytical approach argues that the pitch “phrase” at the domain of the word operates as a single phonological unit. This method then comes in conflict with methods of analysis operating as if the domain of interpretation of pitch is solely the vowel.</a:t>
            </a:r>
            <a:endParaRPr i="1"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292" name="Google Shape;292;p38"/>
          <p:cNvPicPr preferRelativeResize="0"/>
          <p:nvPr/>
        </p:nvPicPr>
        <p:blipFill>
          <a:blip r:embed="rId3">
            <a:alphaModFix/>
          </a:blip>
          <a:stretch>
            <a:fillRect/>
          </a:stretch>
        </p:blipFill>
        <p:spPr>
          <a:xfrm>
            <a:off x="989025" y="2900175"/>
            <a:ext cx="7165949" cy="142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a:t>
            </a:r>
            <a:endParaRPr/>
          </a:p>
        </p:txBody>
      </p:sp>
      <p:sp>
        <p:nvSpPr>
          <p:cNvPr id="298" name="Google Shape;298;p3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a:solidFill>
                  <a:srgbClr val="FF0000"/>
                </a:solidFill>
              </a:rPr>
              <a:t>What about Tone Melodies/Tonal Patterns?</a:t>
            </a:r>
            <a:endParaRPr>
              <a:solidFill>
                <a:srgbClr val="FF0000"/>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rPr i="1" lang="en" sz="1100">
                <a:solidFill>
                  <a:schemeClr val="dk1"/>
                </a:solidFill>
              </a:rPr>
              <a:t>This analytical approach argues that the pitch “phrase” at the domain of the word operates as a single phonological unit. This method then comes in conflict with methods of analysis operating as if the domain of interpretation of pitch is solely the vowel.</a:t>
            </a:r>
            <a:endParaRPr i="1"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sp>
        <p:nvSpPr>
          <p:cNvPr id="299" name="Google Shape;299;p39"/>
          <p:cNvSpPr txBox="1"/>
          <p:nvPr>
            <p:ph idx="2" type="body"/>
          </p:nvPr>
        </p:nvSpPr>
        <p:spPr>
          <a:xfrm>
            <a:off x="4832400" y="1152475"/>
            <a:ext cx="3999900" cy="264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a:t>Bird’s method is not a great method because it is phonologically accurate, but rather because it is consistently countable. </a:t>
            </a:r>
            <a:br>
              <a:rPr b="1" i="1" lang="en"/>
            </a:br>
            <a:endParaRPr b="1" i="1"/>
          </a:p>
          <a:p>
            <a:pPr indent="0" lvl="0" marL="0" rtl="0" algn="l">
              <a:spcBef>
                <a:spcPts val="1200"/>
              </a:spcBef>
              <a:spcAft>
                <a:spcPts val="0"/>
              </a:spcAft>
              <a:buNone/>
            </a:pPr>
            <a:r>
              <a:rPr b="1" i="1" lang="en"/>
              <a:t>It represents a structuralist approach to phonemic analysis applied to orthography.</a:t>
            </a:r>
            <a:endParaRPr b="1" i="1"/>
          </a:p>
          <a:p>
            <a:pPr indent="0" lvl="0" marL="0" rtl="0" algn="l">
              <a:spcBef>
                <a:spcPts val="1200"/>
              </a:spcBef>
              <a:spcAft>
                <a:spcPts val="0"/>
              </a:spcAft>
              <a:buNone/>
            </a:pPr>
            <a:r>
              <a:t/>
            </a:r>
            <a:endParaRPr b="1" i="1"/>
          </a:p>
          <a:p>
            <a:pPr indent="0" lvl="0" marL="0" rtl="0" algn="l">
              <a:spcBef>
                <a:spcPts val="1200"/>
              </a:spcBef>
              <a:spcAft>
                <a:spcPts val="1200"/>
              </a:spcAft>
              <a:buNone/>
            </a:pPr>
            <a:r>
              <a:t/>
            </a:r>
            <a:endParaRPr b="1" i="1"/>
          </a:p>
        </p:txBody>
      </p:sp>
      <p:pic>
        <p:nvPicPr>
          <p:cNvPr id="300" name="Google Shape;300;p39"/>
          <p:cNvPicPr preferRelativeResize="0"/>
          <p:nvPr/>
        </p:nvPicPr>
        <p:blipFill>
          <a:blip r:embed="rId3">
            <a:alphaModFix/>
          </a:blip>
          <a:stretch>
            <a:fillRect/>
          </a:stretch>
        </p:blipFill>
        <p:spPr>
          <a:xfrm>
            <a:off x="2031450" y="2880238"/>
            <a:ext cx="6800850" cy="1171575"/>
          </a:xfrm>
          <a:prstGeom prst="rect">
            <a:avLst/>
          </a:prstGeom>
          <a:noFill/>
          <a:ln>
            <a:noFill/>
          </a:ln>
        </p:spPr>
      </p:pic>
      <p:sp>
        <p:nvSpPr>
          <p:cNvPr id="301" name="Google Shape;301;p39"/>
          <p:cNvSpPr txBox="1"/>
          <p:nvPr/>
        </p:nvSpPr>
        <p:spPr>
          <a:xfrm>
            <a:off x="80825" y="3536800"/>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Exhaustive Tone Marking</a:t>
            </a:r>
            <a:endParaRPr>
              <a:solidFill>
                <a:srgbClr val="0000FF"/>
              </a:solidFill>
            </a:endParaRPr>
          </a:p>
        </p:txBody>
      </p:sp>
      <p:sp>
        <p:nvSpPr>
          <p:cNvPr id="302" name="Google Shape;302;p39"/>
          <p:cNvSpPr txBox="1"/>
          <p:nvPr/>
        </p:nvSpPr>
        <p:spPr>
          <a:xfrm>
            <a:off x="76200" y="3012175"/>
            <a:ext cx="2253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000FF"/>
                </a:solidFill>
              </a:rPr>
              <a:t>Zero Tone Marking</a:t>
            </a:r>
            <a:endParaRPr>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III</a:t>
            </a:r>
            <a:endParaRPr/>
          </a:p>
        </p:txBody>
      </p:sp>
      <p:sp>
        <p:nvSpPr>
          <p:cNvPr id="308" name="Google Shape;308;p40"/>
          <p:cNvSpPr txBox="1"/>
          <p:nvPr>
            <p:ph idx="1" type="body"/>
          </p:nvPr>
        </p:nvSpPr>
        <p:spPr>
          <a:xfrm>
            <a:off x="311700" y="1152475"/>
            <a:ext cx="5054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happens if one is analyzing a language where a pattern occurs describable like: </a:t>
            </a:r>
            <a:br>
              <a:rPr lang="en" sz="1600">
                <a:solidFill>
                  <a:schemeClr val="dk1"/>
                </a:solidFill>
              </a:rPr>
            </a:br>
            <a:r>
              <a:rPr lang="en" sz="1600">
                <a:solidFill>
                  <a:schemeClr val="dk1"/>
                </a:solidFill>
              </a:rPr>
              <a:t>“No two high-pitches can occur </a:t>
            </a:r>
            <a:r>
              <a:rPr lang="en" sz="1600">
                <a:solidFill>
                  <a:schemeClr val="dk1"/>
                </a:solidFill>
              </a:rPr>
              <a:t>sequentially</a:t>
            </a:r>
            <a:r>
              <a:rPr lang="en" sz="1600">
                <a:solidFill>
                  <a:schemeClr val="dk1"/>
                </a:solidFill>
              </a:rPr>
              <a:t>”....</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309" name="Google Shape;309;p40"/>
          <p:cNvPicPr preferRelativeResize="0"/>
          <p:nvPr/>
        </p:nvPicPr>
        <p:blipFill>
          <a:blip r:embed="rId3">
            <a:alphaModFix/>
          </a:blip>
          <a:stretch>
            <a:fillRect/>
          </a:stretch>
        </p:blipFill>
        <p:spPr>
          <a:xfrm>
            <a:off x="989025" y="2900175"/>
            <a:ext cx="7165949" cy="142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Tone Orthographies in Latin Scripts III</a:t>
            </a:r>
            <a:endParaRPr/>
          </a:p>
        </p:txBody>
      </p:sp>
      <p:sp>
        <p:nvSpPr>
          <p:cNvPr id="315" name="Google Shape;315;p41"/>
          <p:cNvSpPr txBox="1"/>
          <p:nvPr>
            <p:ph idx="1" type="body"/>
          </p:nvPr>
        </p:nvSpPr>
        <p:spPr>
          <a:xfrm>
            <a:off x="311700" y="1152475"/>
            <a:ext cx="5054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happens if one is analyzing a language where a pattern occurs describable like: </a:t>
            </a:r>
            <a:br>
              <a:rPr lang="en" sz="1600">
                <a:solidFill>
                  <a:schemeClr val="dk1"/>
                </a:solidFill>
              </a:rPr>
            </a:br>
            <a:r>
              <a:rPr lang="en" sz="1600">
                <a:solidFill>
                  <a:schemeClr val="dk1"/>
                </a:solidFill>
              </a:rPr>
              <a:t>“No two high-pitches can occur sequentially”....</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316" name="Google Shape;316;p41"/>
          <p:cNvPicPr preferRelativeResize="0"/>
          <p:nvPr/>
        </p:nvPicPr>
        <p:blipFill>
          <a:blip r:embed="rId3">
            <a:alphaModFix/>
          </a:blip>
          <a:stretch>
            <a:fillRect/>
          </a:stretch>
        </p:blipFill>
        <p:spPr>
          <a:xfrm>
            <a:off x="989025" y="2900175"/>
            <a:ext cx="7165949" cy="1423700"/>
          </a:xfrm>
          <a:prstGeom prst="rect">
            <a:avLst/>
          </a:prstGeom>
          <a:noFill/>
          <a:ln>
            <a:noFill/>
          </a:ln>
        </p:spPr>
      </p:pic>
      <p:sp>
        <p:nvSpPr>
          <p:cNvPr id="317" name="Google Shape;317;p41"/>
          <p:cNvSpPr txBox="1"/>
          <p:nvPr>
            <p:ph idx="2" type="body"/>
          </p:nvPr>
        </p:nvSpPr>
        <p:spPr>
          <a:xfrm>
            <a:off x="5558700" y="1152475"/>
            <a:ext cx="3273600" cy="105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en"/>
              <a:t>Depth</a:t>
            </a:r>
            <a:r>
              <a:rPr lang="en"/>
              <a:t>: (Roberts)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TopicMap</a:t>
            </a:r>
            <a:endParaRPr/>
          </a:p>
        </p:txBody>
      </p:sp>
      <p:pic>
        <p:nvPicPr>
          <p:cNvPr id="68" name="Google Shape;68;p15"/>
          <p:cNvPicPr preferRelativeResize="0"/>
          <p:nvPr/>
        </p:nvPicPr>
        <p:blipFill>
          <a:blip r:embed="rId3">
            <a:alphaModFix/>
          </a:blip>
          <a:stretch>
            <a:fillRect/>
          </a:stretch>
        </p:blipFill>
        <p:spPr>
          <a:xfrm>
            <a:off x="3301800" y="1559898"/>
            <a:ext cx="2740926" cy="796825"/>
          </a:xfrm>
          <a:prstGeom prst="rect">
            <a:avLst/>
          </a:prstGeom>
          <a:noFill/>
          <a:ln>
            <a:noFill/>
          </a:ln>
        </p:spPr>
      </p:pic>
      <p:pic>
        <p:nvPicPr>
          <p:cNvPr id="69" name="Google Shape;69;p15"/>
          <p:cNvPicPr preferRelativeResize="0"/>
          <p:nvPr/>
        </p:nvPicPr>
        <p:blipFill>
          <a:blip r:embed="rId4">
            <a:alphaModFix/>
          </a:blip>
          <a:stretch>
            <a:fillRect/>
          </a:stretch>
        </p:blipFill>
        <p:spPr>
          <a:xfrm>
            <a:off x="712325" y="969575"/>
            <a:ext cx="7719349" cy="4063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to Use… (the cognitive domain)</a:t>
            </a:r>
            <a:endParaRPr/>
          </a:p>
        </p:txBody>
      </p:sp>
      <p:sp>
        <p:nvSpPr>
          <p:cNvPr id="323" name="Google Shape;323;p42"/>
          <p:cNvSpPr txBox="1"/>
          <p:nvPr>
            <p:ph idx="1" type="body"/>
          </p:nvPr>
        </p:nvSpPr>
        <p:spPr>
          <a:xfrm>
            <a:off x="232225" y="1152475"/>
            <a:ext cx="5054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does “hard to use” really mean?</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324" name="Google Shape;324;p42"/>
          <p:cNvPicPr preferRelativeResize="0"/>
          <p:nvPr/>
        </p:nvPicPr>
        <p:blipFill>
          <a:blip r:embed="rId3">
            <a:alphaModFix/>
          </a:blip>
          <a:stretch>
            <a:fillRect/>
          </a:stretch>
        </p:blipFill>
        <p:spPr>
          <a:xfrm>
            <a:off x="1290115" y="3321350"/>
            <a:ext cx="6931618" cy="572700"/>
          </a:xfrm>
          <a:prstGeom prst="rect">
            <a:avLst/>
          </a:prstGeom>
          <a:noFill/>
          <a:ln>
            <a:noFill/>
          </a:ln>
        </p:spPr>
      </p:pic>
      <p:pic>
        <p:nvPicPr>
          <p:cNvPr id="325" name="Google Shape;325;p42"/>
          <p:cNvPicPr preferRelativeResize="0"/>
          <p:nvPr/>
        </p:nvPicPr>
        <p:blipFill>
          <a:blip r:embed="rId4">
            <a:alphaModFix/>
          </a:blip>
          <a:stretch>
            <a:fillRect/>
          </a:stretch>
        </p:blipFill>
        <p:spPr>
          <a:xfrm>
            <a:off x="1216325" y="2324100"/>
            <a:ext cx="7162724" cy="49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to Use… (The Haptic &amp; </a:t>
            </a:r>
            <a:r>
              <a:rPr lang="en"/>
              <a:t>Psychological</a:t>
            </a:r>
            <a:r>
              <a:rPr lang="en"/>
              <a:t> domains)</a:t>
            </a:r>
            <a:endParaRPr/>
          </a:p>
        </p:txBody>
      </p:sp>
      <p:sp>
        <p:nvSpPr>
          <p:cNvPr id="331" name="Google Shape;331;p43"/>
          <p:cNvSpPr txBox="1"/>
          <p:nvPr>
            <p:ph idx="1" type="body"/>
          </p:nvPr>
        </p:nvSpPr>
        <p:spPr>
          <a:xfrm>
            <a:off x="232225" y="1152475"/>
            <a:ext cx="5054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does “hard to use” really mean?</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sp>
        <p:nvSpPr>
          <p:cNvPr id="332" name="Google Shape;332;p43"/>
          <p:cNvSpPr txBox="1"/>
          <p:nvPr/>
        </p:nvSpPr>
        <p:spPr>
          <a:xfrm>
            <a:off x="604925" y="1739475"/>
            <a:ext cx="2659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QWERTY vs. Dvorak</a:t>
            </a:r>
            <a:endParaRPr/>
          </a:p>
        </p:txBody>
      </p:sp>
      <p:sp>
        <p:nvSpPr>
          <p:cNvPr id="333" name="Google Shape;333;p43"/>
          <p:cNvSpPr txBox="1"/>
          <p:nvPr/>
        </p:nvSpPr>
        <p:spPr>
          <a:xfrm>
            <a:off x="311700" y="2411875"/>
            <a:ext cx="3558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a:t>It is bonkers how much work this is. I just took 40 minutes to type 300 words and ran out of patience about 250 words ago. Getting a letter wrong makes me want to throw a chair. The S key being on the other side of the keyboard, under a pinky… I mean.” — CASEY JOHNSTON in </a:t>
            </a:r>
            <a:r>
              <a:rPr i="1" lang="en"/>
              <a:t>ars Technica</a:t>
            </a:r>
            <a:endParaRPr i="1"/>
          </a:p>
        </p:txBody>
      </p:sp>
      <p:pic>
        <p:nvPicPr>
          <p:cNvPr id="334" name="Google Shape;334;p43"/>
          <p:cNvPicPr preferRelativeResize="0"/>
          <p:nvPr/>
        </p:nvPicPr>
        <p:blipFill>
          <a:blip r:embed="rId3">
            <a:alphaModFix/>
          </a:blip>
          <a:stretch>
            <a:fillRect/>
          </a:stretch>
        </p:blipFill>
        <p:spPr>
          <a:xfrm>
            <a:off x="4572000" y="1152474"/>
            <a:ext cx="4054050" cy="3835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to Use… (the haptic domain)</a:t>
            </a:r>
            <a:endParaRPr/>
          </a:p>
        </p:txBody>
      </p:sp>
      <p:sp>
        <p:nvSpPr>
          <p:cNvPr id="340" name="Google Shape;340;p44"/>
          <p:cNvSpPr txBox="1"/>
          <p:nvPr>
            <p:ph idx="1" type="body"/>
          </p:nvPr>
        </p:nvSpPr>
        <p:spPr>
          <a:xfrm>
            <a:off x="232225" y="1152475"/>
            <a:ext cx="5054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does “hard to use” really mean?</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341" name="Google Shape;341;p44"/>
          <p:cNvPicPr preferRelativeResize="0"/>
          <p:nvPr/>
        </p:nvPicPr>
        <p:blipFill>
          <a:blip r:embed="rId3">
            <a:alphaModFix/>
          </a:blip>
          <a:stretch>
            <a:fillRect/>
          </a:stretch>
        </p:blipFill>
        <p:spPr>
          <a:xfrm>
            <a:off x="454625" y="1896025"/>
            <a:ext cx="8377674" cy="2618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to Use… (the distance measure)</a:t>
            </a:r>
            <a:endParaRPr/>
          </a:p>
        </p:txBody>
      </p:sp>
      <p:sp>
        <p:nvSpPr>
          <p:cNvPr id="347" name="Google Shape;347;p45"/>
          <p:cNvSpPr txBox="1"/>
          <p:nvPr>
            <p:ph idx="1" type="body"/>
          </p:nvPr>
        </p:nvSpPr>
        <p:spPr>
          <a:xfrm>
            <a:off x="232225" y="1152475"/>
            <a:ext cx="3656100" cy="3416400"/>
          </a:xfrm>
          <a:prstGeom prst="rect">
            <a:avLst/>
          </a:prstGeom>
        </p:spPr>
        <p:txBody>
          <a:bodyPr anchorCtr="0" anchor="t" bIns="91425" lIns="91425" spcFirstLastPara="1" rIns="91425" wrap="square" tIns="91425">
            <a:normAutofit/>
          </a:bodyPr>
          <a:lstStyle/>
          <a:p>
            <a:pPr indent="0" lvl="0" marL="0" rtl="0" algn="l">
              <a:lnSpc>
                <a:spcPct val="135000"/>
              </a:lnSpc>
              <a:spcBef>
                <a:spcPts val="0"/>
              </a:spcBef>
              <a:spcAft>
                <a:spcPts val="0"/>
              </a:spcAft>
              <a:buNone/>
            </a:pPr>
            <a:r>
              <a:rPr lang="en" sz="1600">
                <a:solidFill>
                  <a:schemeClr val="dk1"/>
                </a:solidFill>
              </a:rPr>
              <a:t>What does “hard to use” really mean?</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a:p>
            <a:pPr indent="0" lvl="0" marL="0" rtl="0" algn="l">
              <a:lnSpc>
                <a:spcPct val="135000"/>
              </a:lnSpc>
              <a:spcBef>
                <a:spcPts val="0"/>
              </a:spcBef>
              <a:spcAft>
                <a:spcPts val="0"/>
              </a:spcAft>
              <a:buNone/>
            </a:pPr>
            <a:r>
              <a:rPr lang="en" sz="1600">
                <a:solidFill>
                  <a:schemeClr val="dk1"/>
                </a:solidFill>
              </a:rPr>
              <a:t>The same translated text across three languages:</a:t>
            </a:r>
            <a:endParaRPr sz="1600">
              <a:solidFill>
                <a:schemeClr val="dk1"/>
              </a:solidFill>
            </a:endParaRPr>
          </a:p>
          <a:p>
            <a:pPr indent="-330200" lvl="0" marL="457200" rtl="0" algn="l">
              <a:lnSpc>
                <a:spcPct val="135000"/>
              </a:lnSpc>
              <a:spcBef>
                <a:spcPts val="0"/>
              </a:spcBef>
              <a:spcAft>
                <a:spcPts val="0"/>
              </a:spcAft>
              <a:buClr>
                <a:schemeClr val="dk1"/>
              </a:buClr>
              <a:buSzPts val="1600"/>
              <a:buChar char="●"/>
            </a:pPr>
            <a:r>
              <a:rPr lang="en" sz="1600">
                <a:solidFill>
                  <a:schemeClr val="dk1"/>
                </a:solidFill>
              </a:rPr>
              <a:t>English - Green</a:t>
            </a:r>
            <a:endParaRPr sz="1600">
              <a:solidFill>
                <a:schemeClr val="dk1"/>
              </a:solidFill>
            </a:endParaRPr>
          </a:p>
          <a:p>
            <a:pPr indent="-330200" lvl="0" marL="457200" rtl="0" algn="l">
              <a:lnSpc>
                <a:spcPct val="135000"/>
              </a:lnSpc>
              <a:spcBef>
                <a:spcPts val="0"/>
              </a:spcBef>
              <a:spcAft>
                <a:spcPts val="0"/>
              </a:spcAft>
              <a:buClr>
                <a:schemeClr val="dk1"/>
              </a:buClr>
              <a:buSzPts val="1600"/>
              <a:buChar char="●"/>
            </a:pPr>
            <a:r>
              <a:rPr lang="en" sz="1600">
                <a:solidFill>
                  <a:schemeClr val="dk1"/>
                </a:solidFill>
              </a:rPr>
              <a:t>Spanish - Yellow</a:t>
            </a:r>
            <a:endParaRPr sz="1600">
              <a:solidFill>
                <a:schemeClr val="dk1"/>
              </a:solidFill>
            </a:endParaRPr>
          </a:p>
          <a:p>
            <a:pPr indent="-330200" lvl="0" marL="457200" rtl="0" algn="l">
              <a:lnSpc>
                <a:spcPct val="135000"/>
              </a:lnSpc>
              <a:spcBef>
                <a:spcPts val="0"/>
              </a:spcBef>
              <a:spcAft>
                <a:spcPts val="0"/>
              </a:spcAft>
              <a:buClr>
                <a:schemeClr val="dk1"/>
              </a:buClr>
              <a:buSzPts val="1600"/>
              <a:buChar char="●"/>
            </a:pPr>
            <a:r>
              <a:rPr lang="en" sz="1600">
                <a:solidFill>
                  <a:schemeClr val="dk1"/>
                </a:solidFill>
              </a:rPr>
              <a:t>Meꞌphaa - Rose</a:t>
            </a:r>
            <a:endParaRPr sz="1600">
              <a:solidFill>
                <a:schemeClr val="dk1"/>
              </a:solidFill>
            </a:endParaRPr>
          </a:p>
          <a:p>
            <a:pPr indent="0" lvl="0" marL="0" rtl="0" algn="l">
              <a:lnSpc>
                <a:spcPct val="135000"/>
              </a:lnSpc>
              <a:spcBef>
                <a:spcPts val="0"/>
              </a:spcBef>
              <a:spcAft>
                <a:spcPts val="0"/>
              </a:spcAft>
              <a:buNone/>
            </a:pPr>
            <a:r>
              <a:t/>
            </a:r>
            <a:endParaRPr sz="1600">
              <a:solidFill>
                <a:schemeClr val="dk1"/>
              </a:solidFill>
            </a:endParaRPr>
          </a:p>
          <a:p>
            <a:pPr indent="0" lvl="0" marL="0" rtl="0" algn="l">
              <a:lnSpc>
                <a:spcPct val="135000"/>
              </a:lnSpc>
              <a:spcBef>
                <a:spcPts val="0"/>
              </a:spcBef>
              <a:spcAft>
                <a:spcPts val="0"/>
              </a:spcAft>
              <a:buNone/>
            </a:pPr>
            <a:r>
              <a:rPr lang="en" sz="1600">
                <a:solidFill>
                  <a:schemeClr val="dk1"/>
                </a:solidFill>
              </a:rPr>
              <a:t>Right-hand heavy… Pinky heavy</a:t>
            </a:r>
            <a:endParaRPr sz="1600">
              <a:solidFill>
                <a:schemeClr val="dk1"/>
              </a:solidFill>
            </a:endParaRPr>
          </a:p>
          <a:p>
            <a:pPr indent="0" lvl="0" marL="0" rtl="0" algn="l">
              <a:lnSpc>
                <a:spcPct val="135000"/>
              </a:lnSpc>
              <a:spcBef>
                <a:spcPts val="0"/>
              </a:spcBef>
              <a:spcAft>
                <a:spcPts val="0"/>
              </a:spcAft>
              <a:buNone/>
            </a:pPr>
            <a:r>
              <a:t/>
            </a:r>
            <a:endParaRPr sz="1100">
              <a:solidFill>
                <a:schemeClr val="dk1"/>
              </a:solidFill>
            </a:endParaRPr>
          </a:p>
        </p:txBody>
      </p:sp>
      <p:pic>
        <p:nvPicPr>
          <p:cNvPr id="348" name="Google Shape;348;p45"/>
          <p:cNvPicPr preferRelativeResize="0"/>
          <p:nvPr/>
        </p:nvPicPr>
        <p:blipFill>
          <a:blip r:embed="rId3">
            <a:alphaModFix/>
          </a:blip>
          <a:stretch>
            <a:fillRect/>
          </a:stretch>
        </p:blipFill>
        <p:spPr>
          <a:xfrm>
            <a:off x="3838725" y="1152475"/>
            <a:ext cx="4993576" cy="3745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Meꞌphaa text input patterns</a:t>
            </a:r>
            <a:endParaRPr/>
          </a:p>
        </p:txBody>
      </p:sp>
      <p:pic>
        <p:nvPicPr>
          <p:cNvPr id="354" name="Google Shape;354;p46"/>
          <p:cNvPicPr preferRelativeResize="0"/>
          <p:nvPr/>
        </p:nvPicPr>
        <p:blipFill>
          <a:blip r:embed="rId3">
            <a:alphaModFix/>
          </a:blip>
          <a:stretch>
            <a:fillRect/>
          </a:stretch>
        </p:blipFill>
        <p:spPr>
          <a:xfrm>
            <a:off x="454625" y="1466725"/>
            <a:ext cx="8377674" cy="2618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As a Question:</a:t>
            </a:r>
            <a:endParaRPr/>
          </a:p>
        </p:txBody>
      </p:sp>
      <p:cxnSp>
        <p:nvCxnSpPr>
          <p:cNvPr id="360" name="Google Shape;360;p47"/>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sp>
        <p:nvSpPr>
          <p:cNvPr id="361" name="Google Shape;361;p47"/>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362" name="Google Shape;362;p47"/>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sp>
        <p:nvSpPr>
          <p:cNvPr id="363" name="Google Shape;363;p47"/>
          <p:cNvSpPr txBox="1"/>
          <p:nvPr/>
        </p:nvSpPr>
        <p:spPr>
          <a:xfrm>
            <a:off x="3448400" y="4510700"/>
            <a:ext cx="543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Bourdieu, Pierre. 1977. “The economics of linguistic exchanges.” </a:t>
            </a:r>
            <a:r>
              <a:rPr i="1" lang="en" sz="1100">
                <a:solidFill>
                  <a:schemeClr val="dk1"/>
                </a:solidFill>
              </a:rPr>
              <a:t>Social Science Information</a:t>
            </a:r>
            <a:r>
              <a:rPr lang="en" sz="1100">
                <a:solidFill>
                  <a:schemeClr val="dk1"/>
                </a:solidFill>
              </a:rPr>
              <a:t> 16(6). 645–668. doi:10.1177/053901847701600601</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As a Question:</a:t>
            </a:r>
            <a:endParaRPr/>
          </a:p>
        </p:txBody>
      </p:sp>
      <p:cxnSp>
        <p:nvCxnSpPr>
          <p:cNvPr id="369" name="Google Shape;369;p48"/>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sp>
        <p:nvSpPr>
          <p:cNvPr id="370" name="Google Shape;370;p48"/>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371" name="Google Shape;371;p48"/>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sp>
        <p:nvSpPr>
          <p:cNvPr id="372" name="Google Shape;372;p48"/>
          <p:cNvSpPr txBox="1"/>
          <p:nvPr/>
        </p:nvSpPr>
        <p:spPr>
          <a:xfrm>
            <a:off x="3448400" y="4510700"/>
            <a:ext cx="543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Bourdieu, Pierre. 1977. “The economics of linguistic exchanges.” </a:t>
            </a:r>
            <a:r>
              <a:rPr i="1" lang="en" sz="1100">
                <a:solidFill>
                  <a:schemeClr val="dk1"/>
                </a:solidFill>
              </a:rPr>
              <a:t>Social Science Information</a:t>
            </a:r>
            <a:r>
              <a:rPr lang="en" sz="1100">
                <a:solidFill>
                  <a:schemeClr val="dk1"/>
                </a:solidFill>
              </a:rPr>
              <a:t> 16(6). 645–668. doi:10.1177/053901847701600601</a:t>
            </a:r>
            <a:endParaRPr sz="1100">
              <a:solidFill>
                <a:schemeClr val="dk1"/>
              </a:solidFill>
            </a:endParaRPr>
          </a:p>
        </p:txBody>
      </p:sp>
      <p:sp>
        <p:nvSpPr>
          <p:cNvPr id="373" name="Google Shape;373;p48"/>
          <p:cNvSpPr txBox="1"/>
          <p:nvPr/>
        </p:nvSpPr>
        <p:spPr>
          <a:xfrm>
            <a:off x="1905525" y="1148238"/>
            <a:ext cx="5437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000FF"/>
                </a:solidFill>
              </a:rPr>
              <a:t>What are the real cost factors when considering typing in multilingual </a:t>
            </a:r>
            <a:r>
              <a:rPr lang="en" sz="1800">
                <a:solidFill>
                  <a:srgbClr val="0000FF"/>
                </a:solidFill>
              </a:rPr>
              <a:t>communicative</a:t>
            </a:r>
            <a:r>
              <a:rPr lang="en" sz="1800">
                <a:solidFill>
                  <a:srgbClr val="0000FF"/>
                </a:solidFill>
              </a:rPr>
              <a:t> </a:t>
            </a:r>
            <a:r>
              <a:rPr lang="en" sz="1800">
                <a:solidFill>
                  <a:srgbClr val="0000FF"/>
                </a:solidFill>
              </a:rPr>
              <a:t>environments</a:t>
            </a:r>
            <a:r>
              <a:rPr lang="en" sz="1800">
                <a:solidFill>
                  <a:srgbClr val="0000FF"/>
                </a:solidFill>
              </a:rPr>
              <a:t>?... To what degree is the technology factor quantifiable?</a:t>
            </a:r>
            <a:endParaRPr sz="1800">
              <a:solidFill>
                <a:srgbClr val="0000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Experiment</a:t>
            </a:r>
            <a:r>
              <a:rPr lang="en"/>
              <a:t> Design</a:t>
            </a:r>
            <a:endParaRPr/>
          </a:p>
        </p:txBody>
      </p:sp>
      <p:sp>
        <p:nvSpPr>
          <p:cNvPr id="379" name="Google Shape;379;p49"/>
          <p:cNvSpPr txBox="1"/>
          <p:nvPr>
            <p:ph idx="1" type="body"/>
          </p:nvPr>
        </p:nvSpPr>
        <p:spPr>
          <a:xfrm>
            <a:off x="311700" y="1152475"/>
            <a:ext cx="7113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 a </a:t>
            </a:r>
            <a:r>
              <a:rPr lang="en"/>
              <a:t>Parallel</a:t>
            </a:r>
            <a:r>
              <a:rPr lang="en"/>
              <a:t> corpus</a:t>
            </a:r>
            <a:endParaRPr/>
          </a:p>
          <a:p>
            <a:pPr indent="-317500" lvl="0" marL="457200" rtl="0" algn="l">
              <a:spcBef>
                <a:spcPts val="0"/>
              </a:spcBef>
              <a:spcAft>
                <a:spcPts val="0"/>
              </a:spcAft>
              <a:buSzPts val="1400"/>
              <a:buChar char="●"/>
            </a:pPr>
            <a:r>
              <a:rPr lang="en"/>
              <a:t>Select two </a:t>
            </a:r>
            <a:r>
              <a:rPr lang="en"/>
              <a:t>keyboards</a:t>
            </a:r>
            <a:r>
              <a:rPr lang="en"/>
              <a:t> per language</a:t>
            </a:r>
            <a:endParaRPr/>
          </a:p>
          <a:p>
            <a:pPr indent="-317500" lvl="0" marL="457200" rtl="0" algn="l">
              <a:spcBef>
                <a:spcPts val="0"/>
              </a:spcBef>
              <a:spcAft>
                <a:spcPts val="0"/>
              </a:spcAft>
              <a:buSzPts val="1400"/>
              <a:buChar char="●"/>
            </a:pPr>
            <a:r>
              <a:rPr lang="en"/>
              <a:t>Decompose the corpora to keystroke values</a:t>
            </a:r>
            <a:endParaRPr/>
          </a:p>
          <a:p>
            <a:pPr indent="-317500" lvl="0" marL="457200" rtl="0" algn="l">
              <a:spcBef>
                <a:spcPts val="0"/>
              </a:spcBef>
              <a:spcAft>
                <a:spcPts val="0"/>
              </a:spcAft>
              <a:buSzPts val="1400"/>
              <a:buChar char="●"/>
            </a:pPr>
            <a:r>
              <a:rPr lang="en"/>
              <a:t>Apply weight-based rankings to keystroke strings.</a:t>
            </a:r>
            <a:endParaRPr/>
          </a:p>
          <a:p>
            <a:pPr indent="-304800" lvl="1" marL="914400" rtl="0" algn="l">
              <a:spcBef>
                <a:spcPts val="0"/>
              </a:spcBef>
              <a:spcAft>
                <a:spcPts val="0"/>
              </a:spcAft>
              <a:buSzPts val="1200"/>
              <a:buChar char="○"/>
            </a:pPr>
            <a:r>
              <a:rPr lang="en"/>
              <a:t>Weight-based rankings are applied on two factors: </a:t>
            </a:r>
            <a:endParaRPr/>
          </a:p>
          <a:p>
            <a:pPr indent="-304800" lvl="2" marL="1371600" rtl="0" algn="l">
              <a:spcBef>
                <a:spcPts val="0"/>
              </a:spcBef>
              <a:spcAft>
                <a:spcPts val="0"/>
              </a:spcAft>
              <a:buSzPts val="1200"/>
              <a:buChar char="■"/>
            </a:pPr>
            <a:r>
              <a:rPr lang="en"/>
              <a:t>location </a:t>
            </a:r>
            <a:r>
              <a:rPr lang="en"/>
              <a:t>relative</a:t>
            </a:r>
            <a:r>
              <a:rPr lang="en"/>
              <a:t> to rest position</a:t>
            </a:r>
            <a:endParaRPr/>
          </a:p>
          <a:p>
            <a:pPr indent="-304800" lvl="2" marL="1371600" rtl="0" algn="l">
              <a:spcBef>
                <a:spcPts val="0"/>
              </a:spcBef>
              <a:spcAft>
                <a:spcPts val="0"/>
              </a:spcAft>
              <a:buSzPts val="1200"/>
              <a:buChar char="■"/>
            </a:pPr>
            <a:r>
              <a:rPr lang="en"/>
              <a:t>Modeled finger</a:t>
            </a:r>
            <a:endParaRPr/>
          </a:p>
          <a:p>
            <a:pPr indent="-317500" lvl="0" marL="457200" rtl="0" algn="l">
              <a:spcBef>
                <a:spcPts val="0"/>
              </a:spcBef>
              <a:spcAft>
                <a:spcPts val="0"/>
              </a:spcAft>
              <a:buSzPts val="1400"/>
              <a:buChar char="●"/>
            </a:pPr>
            <a:r>
              <a:rPr lang="en"/>
              <a:t>Compare models without accounting for language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Evidence </a:t>
            </a:r>
            <a:r>
              <a:rPr lang="en"/>
              <a:t>Evaluated I</a:t>
            </a:r>
            <a:endParaRPr/>
          </a:p>
        </p:txBody>
      </p:sp>
      <p:graphicFrame>
        <p:nvGraphicFramePr>
          <p:cNvPr id="385" name="Google Shape;385;p50"/>
          <p:cNvGraphicFramePr/>
          <p:nvPr/>
        </p:nvGraphicFramePr>
        <p:xfrm>
          <a:off x="952500" y="1508525"/>
          <a:ext cx="3000000" cy="3000000"/>
        </p:xfrm>
        <a:graphic>
          <a:graphicData uri="http://schemas.openxmlformats.org/drawingml/2006/table">
            <a:tbl>
              <a:tblPr>
                <a:noFill/>
                <a:tableStyleId>{C4F8944C-A746-4418-9714-F3812324C458}</a:tableStyleId>
              </a:tblPr>
              <a:tblGrid>
                <a:gridCol w="3619500"/>
                <a:gridCol w="3619500"/>
              </a:tblGrid>
              <a:tr h="381000">
                <a:tc>
                  <a:txBody>
                    <a:bodyPr/>
                    <a:lstStyle/>
                    <a:p>
                      <a:pPr indent="0" lvl="0" marL="0" rtl="0" algn="ctr">
                        <a:spcBef>
                          <a:spcPts val="0"/>
                        </a:spcBef>
                        <a:spcAft>
                          <a:spcPts val="0"/>
                        </a:spcAft>
                        <a:buNone/>
                      </a:pPr>
                      <a:r>
                        <a:rPr b="1" lang="en"/>
                        <a:t>Keyboard Layout</a:t>
                      </a:r>
                      <a:endParaRPr b="1"/>
                    </a:p>
                  </a:txBody>
                  <a:tcPr marT="91425" marB="91425" marR="91425" marL="91425">
                    <a:lnL cap="flat" cmpd="sng" w="9525">
                      <a:solidFill>
                        <a:schemeClr val="lt1"/>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Language</a:t>
                      </a:r>
                      <a:endParaRPr b="1"/>
                    </a:p>
                  </a:txBody>
                  <a:tcPr marT="91425" marB="91425" marR="91425" marL="91425">
                    <a:lnL cap="flat" cmpd="sng" w="9525">
                      <a:solidFill>
                        <a:srgbClr val="B7B7B7"/>
                      </a:solidFill>
                      <a:prstDash val="solid"/>
                      <a:round/>
                      <a:headEnd len="sm" w="sm" type="none"/>
                      <a:tailEnd len="sm" w="sm" type="none"/>
                    </a:lnL>
                    <a:lnR cap="flat" cmpd="sng" w="9525">
                      <a:solidFill>
                        <a:schemeClr val="lt1"/>
                      </a:solidFill>
                      <a:prstDash val="solid"/>
                      <a:round/>
                      <a:headEnd len="sm" w="sm" type="none"/>
                      <a:tailEnd len="sm" w="sm" type="none"/>
                    </a:lnR>
                    <a:solidFill>
                      <a:srgbClr val="999999"/>
                    </a:solidFill>
                  </a:tcPr>
                </a:tc>
              </a:tr>
              <a:tr h="381000">
                <a:tc>
                  <a:txBody>
                    <a:bodyPr/>
                    <a:lstStyle/>
                    <a:p>
                      <a:pPr indent="0" lvl="0" marL="0" rtl="0" algn="l">
                        <a:spcBef>
                          <a:spcPts val="0"/>
                        </a:spcBef>
                        <a:spcAft>
                          <a:spcPts val="0"/>
                        </a:spcAft>
                        <a:buNone/>
                      </a:pPr>
                      <a:r>
                        <a:rPr lang="en"/>
                        <a:t>QWERTY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l">
                        <a:spcBef>
                          <a:spcPts val="0"/>
                        </a:spcBef>
                        <a:spcAft>
                          <a:spcPts val="0"/>
                        </a:spcAft>
                        <a:buNone/>
                      </a:pPr>
                      <a:r>
                        <a:rPr lang="en"/>
                        <a:t>English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r>
              <a:tr h="381000">
                <a:tc>
                  <a:txBody>
                    <a:bodyPr/>
                    <a:lstStyle/>
                    <a:p>
                      <a:pPr indent="0" lvl="0" marL="0" rtl="0" algn="l">
                        <a:spcBef>
                          <a:spcPts val="0"/>
                        </a:spcBef>
                        <a:spcAft>
                          <a:spcPts val="0"/>
                        </a:spcAft>
                        <a:buNone/>
                      </a:pPr>
                      <a:r>
                        <a:rPr lang="en"/>
                        <a:t>Dvorak</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a:t>English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AZERTY</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French</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Bépo</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French</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AFU</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tcPr>
                </a:tc>
                <a:tc>
                  <a:txBody>
                    <a:bodyPr/>
                    <a:lstStyle/>
                    <a:p>
                      <a:pPr indent="0" lvl="0" marL="0" rtl="0" algn="l">
                        <a:spcBef>
                          <a:spcPts val="0"/>
                        </a:spcBef>
                        <a:spcAft>
                          <a:spcPts val="0"/>
                        </a:spcAft>
                        <a:buNone/>
                      </a:pPr>
                      <a:r>
                        <a:rPr lang="en"/>
                        <a:t>Eastern Dan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t>Trans-Mande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Eastern Dan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Evidence Evaluated II</a:t>
            </a:r>
            <a:endParaRPr/>
          </a:p>
        </p:txBody>
      </p:sp>
      <p:sp>
        <p:nvSpPr>
          <p:cNvPr id="391" name="Google Shape;391;p51"/>
          <p:cNvSpPr/>
          <p:nvPr/>
        </p:nvSpPr>
        <p:spPr>
          <a:xfrm>
            <a:off x="4402475" y="2292050"/>
            <a:ext cx="2361000" cy="18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Newspaper Collection</a:t>
            </a:r>
            <a:br>
              <a:rPr lang="en"/>
            </a:br>
            <a:r>
              <a:rPr lang="en"/>
              <a:t> in Eastern Dan</a:t>
            </a:r>
            <a:endParaRPr/>
          </a:p>
        </p:txBody>
      </p:sp>
      <p:sp>
        <p:nvSpPr>
          <p:cNvPr id="392" name="Google Shape;392;p51"/>
          <p:cNvSpPr/>
          <p:nvPr/>
        </p:nvSpPr>
        <p:spPr>
          <a:xfrm>
            <a:off x="755375" y="1583600"/>
            <a:ext cx="1968900" cy="8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James in English (NLT)</a:t>
            </a:r>
            <a:endParaRPr/>
          </a:p>
        </p:txBody>
      </p:sp>
      <p:sp>
        <p:nvSpPr>
          <p:cNvPr id="393" name="Google Shape;393;p51"/>
          <p:cNvSpPr/>
          <p:nvPr/>
        </p:nvSpPr>
        <p:spPr>
          <a:xfrm>
            <a:off x="755375" y="2478875"/>
            <a:ext cx="1968900" cy="8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James in French (Darby 1885)</a:t>
            </a:r>
            <a:endParaRPr/>
          </a:p>
        </p:txBody>
      </p:sp>
      <p:sp>
        <p:nvSpPr>
          <p:cNvPr id="394" name="Google Shape;394;p51"/>
          <p:cNvSpPr/>
          <p:nvPr/>
        </p:nvSpPr>
        <p:spPr>
          <a:xfrm>
            <a:off x="755375" y="3374150"/>
            <a:ext cx="1968900" cy="8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James in Eastern Dan (Wycliffe 1991/2016)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Economics of Linguistic Exchanges</a:t>
            </a:r>
            <a:endParaRPr/>
          </a:p>
        </p:txBody>
      </p:sp>
      <p:cxnSp>
        <p:nvCxnSpPr>
          <p:cNvPr id="75" name="Google Shape;75;p16"/>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sp>
        <p:nvSpPr>
          <p:cNvPr id="76" name="Google Shape;76;p16"/>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77" name="Google Shape;77;p16"/>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sp>
        <p:nvSpPr>
          <p:cNvPr id="78" name="Google Shape;78;p16"/>
          <p:cNvSpPr txBox="1"/>
          <p:nvPr/>
        </p:nvSpPr>
        <p:spPr>
          <a:xfrm>
            <a:off x="3448400" y="4510700"/>
            <a:ext cx="543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Bourdieu, Pierre. 1977. “The economics of linguistic exchanges.” </a:t>
            </a:r>
            <a:r>
              <a:rPr i="1" lang="en" sz="1100">
                <a:solidFill>
                  <a:schemeClr val="dk1"/>
                </a:solidFill>
              </a:rPr>
              <a:t>Social Science Information</a:t>
            </a:r>
            <a:r>
              <a:rPr lang="en" sz="1100">
                <a:solidFill>
                  <a:schemeClr val="dk1"/>
                </a:solidFill>
              </a:rPr>
              <a:t> 16(6). 645–668. doi:10.1177/053901847701600601</a:t>
            </a:r>
            <a:endParaRPr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Evidence Evaluated III</a:t>
            </a:r>
            <a:endParaRPr/>
          </a:p>
        </p:txBody>
      </p:sp>
      <p:graphicFrame>
        <p:nvGraphicFramePr>
          <p:cNvPr id="400" name="Google Shape;400;p52"/>
          <p:cNvGraphicFramePr/>
          <p:nvPr/>
        </p:nvGraphicFramePr>
        <p:xfrm>
          <a:off x="952500" y="1234125"/>
          <a:ext cx="3000000" cy="3000000"/>
        </p:xfrm>
        <a:graphic>
          <a:graphicData uri="http://schemas.openxmlformats.org/drawingml/2006/table">
            <a:tbl>
              <a:tblPr>
                <a:noFill/>
                <a:tableStyleId>{C4F8944C-A746-4418-9714-F3812324C458}</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t>Corpus</a:t>
                      </a:r>
                      <a:endParaRPr b="1"/>
                    </a:p>
                  </a:txBody>
                  <a:tcPr marT="91425" marB="91425" marR="91425" marL="91425">
                    <a:lnL cap="flat" cmpd="sng" w="9525">
                      <a:solidFill>
                        <a:schemeClr val="lt1"/>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Orthographic Words</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Unicode Grapheme Clusters</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Unique Characters</a:t>
                      </a:r>
                      <a:endParaRPr b="1"/>
                    </a:p>
                  </a:txBody>
                  <a:tcPr marT="91425" marB="91425" marR="91425" marL="91425">
                    <a:lnL cap="flat" cmpd="sng" w="9525">
                      <a:solidFill>
                        <a:srgbClr val="B7B7B7"/>
                      </a:solidFill>
                      <a:prstDash val="solid"/>
                      <a:round/>
                      <a:headEnd len="sm" w="sm" type="none"/>
                      <a:tailEnd len="sm" w="sm" type="none"/>
                    </a:lnL>
                    <a:lnR cap="flat" cmpd="sng" w="9525">
                      <a:solidFill>
                        <a:schemeClr val="lt1"/>
                      </a:solidFill>
                      <a:prstDash val="solid"/>
                      <a:round/>
                      <a:headEnd len="sm" w="sm" type="none"/>
                      <a:tailEnd len="sm" w="sm" type="none"/>
                    </a:lnR>
                    <a:solidFill>
                      <a:srgbClr val="999999"/>
                    </a:solidFill>
                  </a:tcPr>
                </a:tc>
              </a:tr>
              <a:tr h="381000">
                <a:tc>
                  <a:txBody>
                    <a:bodyPr/>
                    <a:lstStyle/>
                    <a:p>
                      <a:pPr indent="0" lvl="0" marL="0" rtl="0" algn="ctr">
                        <a:spcBef>
                          <a:spcPts val="0"/>
                        </a:spcBef>
                        <a:spcAft>
                          <a:spcPts val="0"/>
                        </a:spcAft>
                        <a:buNone/>
                      </a:pPr>
                      <a:r>
                        <a:rPr lang="en"/>
                        <a:t>eng-James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ctr">
                        <a:spcBef>
                          <a:spcPts val="0"/>
                        </a:spcBef>
                        <a:spcAft>
                          <a:spcPts val="0"/>
                        </a:spcAft>
                        <a:buNone/>
                      </a:pPr>
                      <a:r>
                        <a:rPr lang="en"/>
                        <a:t>2,531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ctr">
                        <a:spcBef>
                          <a:spcPts val="0"/>
                        </a:spcBef>
                        <a:spcAft>
                          <a:spcPts val="0"/>
                        </a:spcAft>
                        <a:buNone/>
                      </a:pPr>
                      <a:r>
                        <a:rPr lang="en"/>
                        <a:t>13,371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ctr">
                        <a:spcBef>
                          <a:spcPts val="0"/>
                        </a:spcBef>
                        <a:spcAft>
                          <a:spcPts val="0"/>
                        </a:spcAft>
                        <a:buNone/>
                      </a:pPr>
                      <a:r>
                        <a:rPr lang="en"/>
                        <a:t>61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r>
              <a:tr h="381000">
                <a:tc>
                  <a:txBody>
                    <a:bodyPr/>
                    <a:lstStyle/>
                    <a:p>
                      <a:pPr indent="0" lvl="0" marL="0" rtl="0" algn="ctr">
                        <a:spcBef>
                          <a:spcPts val="0"/>
                        </a:spcBef>
                        <a:spcAft>
                          <a:spcPts val="0"/>
                        </a:spcAft>
                        <a:buNone/>
                      </a:pPr>
                      <a:r>
                        <a:rPr lang="en"/>
                        <a:t>fra-James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t>2,378</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t>13,372</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t>68</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dnj-James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5,197</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23,958</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61</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dnj-Full</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84,268</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399,971</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
                        <a:t>99</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Evidence Evaluated III</a:t>
            </a:r>
            <a:endParaRPr/>
          </a:p>
        </p:txBody>
      </p:sp>
      <p:graphicFrame>
        <p:nvGraphicFramePr>
          <p:cNvPr id="406" name="Google Shape;406;p53"/>
          <p:cNvGraphicFramePr/>
          <p:nvPr/>
        </p:nvGraphicFramePr>
        <p:xfrm>
          <a:off x="952500" y="1234125"/>
          <a:ext cx="3000000" cy="3000000"/>
        </p:xfrm>
        <a:graphic>
          <a:graphicData uri="http://schemas.openxmlformats.org/drawingml/2006/table">
            <a:tbl>
              <a:tblPr>
                <a:noFill/>
                <a:tableStyleId>{C4F8944C-A746-4418-9714-F3812324C458}</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t>Keyboard Layout</a:t>
                      </a:r>
                      <a:endParaRPr b="1"/>
                    </a:p>
                  </a:txBody>
                  <a:tcPr marT="91425" marB="91425" marR="91425" marL="91425">
                    <a:lnL cap="flat" cmpd="sng" w="9525">
                      <a:solidFill>
                        <a:schemeClr val="lt1"/>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Language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Fitness Score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t>Corpus</a:t>
                      </a:r>
                      <a:endParaRPr b="1"/>
                    </a:p>
                  </a:txBody>
                  <a:tcPr marT="91425" marB="91425" marR="91425" marL="91425">
                    <a:lnL cap="flat" cmpd="sng" w="9525">
                      <a:solidFill>
                        <a:srgbClr val="B7B7B7"/>
                      </a:solidFill>
                      <a:prstDash val="solid"/>
                      <a:round/>
                      <a:headEnd len="sm" w="sm" type="none"/>
                      <a:tailEnd len="sm" w="sm" type="none"/>
                    </a:lnL>
                    <a:lnR cap="flat" cmpd="sng" w="9525">
                      <a:solidFill>
                        <a:schemeClr val="lt1"/>
                      </a:solidFill>
                      <a:prstDash val="solid"/>
                      <a:round/>
                      <a:headEnd len="sm" w="sm" type="none"/>
                      <a:tailEnd len="sm" w="sm" type="none"/>
                    </a:lnR>
                    <a:solidFill>
                      <a:srgbClr val="999999"/>
                    </a:solidFill>
                  </a:tcPr>
                </a:tc>
              </a:tr>
              <a:tr h="381000">
                <a:tc>
                  <a:txBody>
                    <a:bodyPr/>
                    <a:lstStyle/>
                    <a:p>
                      <a:pPr indent="0" lvl="0" marL="0" rtl="0" algn="l">
                        <a:spcBef>
                          <a:spcPts val="0"/>
                        </a:spcBef>
                        <a:spcAft>
                          <a:spcPts val="0"/>
                        </a:spcAft>
                        <a:buNone/>
                      </a:pPr>
                      <a:r>
                        <a:rPr lang="en"/>
                        <a:t>QWERTY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l">
                        <a:spcBef>
                          <a:spcPts val="0"/>
                        </a:spcBef>
                        <a:spcAft>
                          <a:spcPts val="0"/>
                        </a:spcAft>
                        <a:buNone/>
                      </a:pPr>
                      <a:r>
                        <a:rPr lang="en"/>
                        <a:t>English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r">
                        <a:spcBef>
                          <a:spcPts val="0"/>
                        </a:spcBef>
                        <a:spcAft>
                          <a:spcPts val="0"/>
                        </a:spcAft>
                        <a:buNone/>
                      </a:pPr>
                      <a:r>
                        <a:rPr lang="en"/>
                        <a:t>3362</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tcPr>
                </a:tc>
              </a:tr>
              <a:tr h="381000">
                <a:tc>
                  <a:txBody>
                    <a:bodyPr/>
                    <a:lstStyle/>
                    <a:p>
                      <a:pPr indent="0" lvl="0" marL="0" rtl="0" algn="l">
                        <a:spcBef>
                          <a:spcPts val="0"/>
                        </a:spcBef>
                        <a:spcAft>
                          <a:spcPts val="0"/>
                        </a:spcAft>
                        <a:buNone/>
                      </a:pPr>
                      <a:r>
                        <a:rPr lang="en"/>
                        <a:t>Dvorak</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a:t>English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r">
                        <a:spcBef>
                          <a:spcPts val="0"/>
                        </a:spcBef>
                        <a:spcAft>
                          <a:spcPts val="0"/>
                        </a:spcAft>
                        <a:buNone/>
                      </a:pPr>
                      <a:r>
                        <a:rPr lang="en"/>
                        <a:t>1642</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rgbClr val="D9D9D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AZERTY</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French</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r">
                        <a:spcBef>
                          <a:spcPts val="0"/>
                        </a:spcBef>
                        <a:spcAft>
                          <a:spcPts val="0"/>
                        </a:spcAft>
                        <a:buNone/>
                      </a:pPr>
                      <a:r>
                        <a:rPr lang="en"/>
                        <a:t>3358</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Bépo</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French</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r">
                        <a:spcBef>
                          <a:spcPts val="0"/>
                        </a:spcBef>
                        <a:spcAft>
                          <a:spcPts val="0"/>
                        </a:spcAft>
                        <a:buNone/>
                      </a:pPr>
                      <a:r>
                        <a:rPr lang="en"/>
                        <a:t>1472</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AFU</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solidFill>
                            <a:schemeClr val="dk1"/>
                          </a:solidFill>
                        </a:rPr>
                        <a:t>French</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r">
                        <a:spcBef>
                          <a:spcPts val="0"/>
                        </a:spcBef>
                        <a:spcAft>
                          <a:spcPts val="0"/>
                        </a:spcAft>
                        <a:buNone/>
                      </a:pPr>
                      <a:r>
                        <a:rPr lang="en"/>
                        <a:t>3345</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solidFill>
                            <a:schemeClr val="dk1"/>
                          </a:solidFill>
                        </a:rPr>
                        <a:t>James</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Trans-Mande</a:t>
                      </a:r>
                      <a:endParaRPr/>
                    </a:p>
                  </a:txBody>
                  <a:tcPr marT="91425" marB="91425" marR="91425" marL="91425">
                    <a:lnL cap="flat" cmpd="sng" w="9525">
                      <a:solidFill>
                        <a:schemeClr val="lt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French</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r">
                        <a:spcBef>
                          <a:spcPts val="0"/>
                        </a:spcBef>
                        <a:spcAft>
                          <a:spcPts val="0"/>
                        </a:spcAft>
                        <a:buNone/>
                      </a:pPr>
                      <a:r>
                        <a:rPr lang="en"/>
                        <a:t>3588</a:t>
                      </a:r>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rgbClr val="CCCCCC"/>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9D9D9"/>
                    </a:solidFill>
                  </a:tcPr>
                </a:tc>
              </a:tr>
              <a:tr h="381000">
                <a:tc>
                  <a:txBody>
                    <a:bodyPr/>
                    <a:lstStyle/>
                    <a:p>
                      <a:pPr indent="0" lvl="0" marL="0" rtl="0" algn="l">
                        <a:spcBef>
                          <a:spcPts val="0"/>
                        </a:spcBef>
                        <a:spcAft>
                          <a:spcPts val="0"/>
                        </a:spcAft>
                        <a:buNone/>
                      </a:pPr>
                      <a:r>
                        <a:rPr lang="en"/>
                        <a:t>AFU</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Eastern Dan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
                        <a:t>17922</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a:t>Trans-Mande</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Eastern Dan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lang="en"/>
                        <a:t>22723</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James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Evidence Evaluated III</a:t>
            </a:r>
            <a:endParaRPr/>
          </a:p>
        </p:txBody>
      </p:sp>
      <p:sp>
        <p:nvSpPr>
          <p:cNvPr id="412" name="Google Shape;412;p54"/>
          <p:cNvSpPr txBox="1"/>
          <p:nvPr/>
        </p:nvSpPr>
        <p:spPr>
          <a:xfrm>
            <a:off x="646575" y="1561925"/>
            <a:ext cx="418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the Eastern Dan writer, it takes about </a:t>
            </a:r>
            <a:r>
              <a:rPr b="1" lang="en"/>
              <a:t>5.3 times the typing effort</a:t>
            </a:r>
            <a:r>
              <a:rPr lang="en"/>
              <a:t> when compared with the effort required to type the national language of the region.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Economics of Linguistic Exchanges</a:t>
            </a:r>
            <a:endParaRPr/>
          </a:p>
        </p:txBody>
      </p:sp>
      <p:cxnSp>
        <p:nvCxnSpPr>
          <p:cNvPr id="418" name="Google Shape;418;p55"/>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sp>
        <p:nvSpPr>
          <p:cNvPr id="419" name="Google Shape;419;p55"/>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420" name="Google Shape;420;p55"/>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sp>
        <p:nvSpPr>
          <p:cNvPr id="421" name="Google Shape;421;p55"/>
          <p:cNvSpPr txBox="1"/>
          <p:nvPr/>
        </p:nvSpPr>
        <p:spPr>
          <a:xfrm>
            <a:off x="3448400" y="4510700"/>
            <a:ext cx="543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Bourdieu, Pierre. 1977. “The economics of linguistic exchanges.” </a:t>
            </a:r>
            <a:r>
              <a:rPr i="1" lang="en" sz="1100">
                <a:solidFill>
                  <a:schemeClr val="dk1"/>
                </a:solidFill>
              </a:rPr>
              <a:t>Social Science Information</a:t>
            </a:r>
            <a:r>
              <a:rPr lang="en" sz="1100">
                <a:solidFill>
                  <a:schemeClr val="dk1"/>
                </a:solidFill>
              </a:rPr>
              <a:t> 16(6). 645–668. doi:10.1177/053901847701600601</a:t>
            </a:r>
            <a:endParaRPr sz="1100">
              <a:solidFill>
                <a:schemeClr val="dk1"/>
              </a:solidFill>
            </a:endParaRPr>
          </a:p>
        </p:txBody>
      </p:sp>
      <p:sp>
        <p:nvSpPr>
          <p:cNvPr id="422" name="Google Shape;422;p55"/>
          <p:cNvSpPr txBox="1"/>
          <p:nvPr/>
        </p:nvSpPr>
        <p:spPr>
          <a:xfrm>
            <a:off x="646575" y="1017725"/>
            <a:ext cx="418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the Eastern Dan writer, it takes about </a:t>
            </a:r>
            <a:r>
              <a:rPr b="1" lang="en"/>
              <a:t>5.3 times the typing effort</a:t>
            </a:r>
            <a:r>
              <a:rPr lang="en"/>
              <a:t> when compared with the effort required to type the national language of the region.</a:t>
            </a:r>
            <a:endParaRPr/>
          </a:p>
        </p:txBody>
      </p:sp>
      <p:sp>
        <p:nvSpPr>
          <p:cNvPr id="423" name="Google Shape;423;p55"/>
          <p:cNvSpPr txBox="1"/>
          <p:nvPr/>
        </p:nvSpPr>
        <p:spPr>
          <a:xfrm>
            <a:off x="1134275" y="3283550"/>
            <a:ext cx="3696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FF"/>
                </a:solidFill>
              </a:rPr>
              <a:t>Multilingual</a:t>
            </a:r>
            <a:r>
              <a:rPr lang="en">
                <a:solidFill>
                  <a:srgbClr val="0000FF"/>
                </a:solidFill>
              </a:rPr>
              <a:t> </a:t>
            </a:r>
            <a:r>
              <a:rPr lang="en">
                <a:solidFill>
                  <a:srgbClr val="0000FF"/>
                </a:solidFill>
              </a:rPr>
              <a:t>environments</a:t>
            </a:r>
            <a:r>
              <a:rPr lang="en">
                <a:solidFill>
                  <a:srgbClr val="0000FF"/>
                </a:solidFill>
              </a:rPr>
              <a:t> allow for users to ask the questions: For what linguistic exchange is ___x___ language optimal?</a:t>
            </a:r>
            <a:endParaRPr>
              <a:solidFill>
                <a:srgbClr val="0000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Evaluation Methods</a:t>
            </a:r>
            <a:endParaRPr/>
          </a:p>
        </p:txBody>
      </p:sp>
      <p:pic>
        <p:nvPicPr>
          <p:cNvPr id="429" name="Google Shape;429;p56"/>
          <p:cNvPicPr preferRelativeResize="0"/>
          <p:nvPr/>
        </p:nvPicPr>
        <p:blipFill>
          <a:blip r:embed="rId3">
            <a:alphaModFix/>
          </a:blip>
          <a:stretch>
            <a:fillRect/>
          </a:stretch>
        </p:blipFill>
        <p:spPr>
          <a:xfrm>
            <a:off x="1175575" y="1017725"/>
            <a:ext cx="6792845"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7"/>
          <p:cNvSpPr txBox="1"/>
          <p:nvPr>
            <p:ph idx="4294967295" type="title"/>
          </p:nvPr>
        </p:nvSpPr>
        <p:spPr>
          <a:xfrm>
            <a:off x="311700" y="445025"/>
            <a:ext cx="547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the Standard Assumption</a:t>
            </a:r>
            <a:endParaRPr/>
          </a:p>
        </p:txBody>
      </p:sp>
      <p:pic>
        <p:nvPicPr>
          <p:cNvPr id="435" name="Google Shape;435;p57"/>
          <p:cNvPicPr preferRelativeResize="0"/>
          <p:nvPr/>
        </p:nvPicPr>
        <p:blipFill>
          <a:blip r:embed="rId3">
            <a:alphaModFix/>
          </a:blip>
          <a:stretch>
            <a:fillRect/>
          </a:stretch>
        </p:blipFill>
        <p:spPr>
          <a:xfrm>
            <a:off x="4402325" y="1017725"/>
            <a:ext cx="4323400" cy="3820973"/>
          </a:xfrm>
          <a:prstGeom prst="rect">
            <a:avLst/>
          </a:prstGeom>
          <a:noFill/>
          <a:ln>
            <a:noFill/>
          </a:ln>
        </p:spPr>
      </p:pic>
      <p:sp>
        <p:nvSpPr>
          <p:cNvPr id="436" name="Google Shape;436;p57"/>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279400" lvl="0" marL="279400" rtl="0" algn="l">
              <a:lnSpc>
                <a:spcPct val="135000"/>
              </a:lnSpc>
              <a:spcBef>
                <a:spcPts val="0"/>
              </a:spcBef>
              <a:spcAft>
                <a:spcPts val="0"/>
              </a:spcAft>
              <a:buNone/>
            </a:pPr>
            <a:r>
              <a:rPr lang="en" sz="1100">
                <a:solidFill>
                  <a:schemeClr val="dk1"/>
                </a:solidFill>
              </a:rPr>
              <a:t>Feit et al. (2016)</a:t>
            </a:r>
            <a:r>
              <a:rPr lang="en" sz="1100">
                <a:solidFill>
                  <a:schemeClr val="dk1"/>
                </a:solidFill>
              </a:rPr>
              <a:t> </a:t>
            </a:r>
            <a:r>
              <a:rPr i="1" lang="en" sz="1100">
                <a:solidFill>
                  <a:schemeClr val="dk1"/>
                </a:solidFill>
              </a:rPr>
              <a:t>How We Type: Movement Strategies and Performance in Everyday Typing</a:t>
            </a:r>
            <a:r>
              <a:rPr lang="en" sz="1100">
                <a:solidFill>
                  <a:schemeClr val="dk1"/>
                </a:solidFill>
              </a:rPr>
              <a:t>. — a must read for anyone working on typing. </a:t>
            </a:r>
            <a:endParaRPr sz="1100">
              <a:solidFill>
                <a:schemeClr val="dk1"/>
              </a:solidFill>
            </a:endParaRPr>
          </a:p>
          <a:p>
            <a:pPr indent="-279400" lvl="0" marL="279400" rtl="0" algn="l">
              <a:lnSpc>
                <a:spcPct val="135000"/>
              </a:lnSpc>
              <a:spcBef>
                <a:spcPts val="0"/>
              </a:spcBef>
              <a:spcAft>
                <a:spcPts val="0"/>
              </a:spcAft>
              <a:buNone/>
            </a:pPr>
            <a:r>
              <a:t/>
            </a:r>
            <a:endParaRPr sz="1100">
              <a:solidFill>
                <a:schemeClr val="dk1"/>
              </a:solidFill>
            </a:endParaRPr>
          </a:p>
          <a:p>
            <a:pPr indent="-298450" lvl="0" marL="457200" rtl="0" algn="l">
              <a:lnSpc>
                <a:spcPct val="135000"/>
              </a:lnSpc>
              <a:spcBef>
                <a:spcPts val="0"/>
              </a:spcBef>
              <a:spcAft>
                <a:spcPts val="0"/>
              </a:spcAft>
              <a:buClr>
                <a:schemeClr val="dk1"/>
              </a:buClr>
              <a:buSzPts val="1100"/>
              <a:buChar char="●"/>
            </a:pPr>
            <a:r>
              <a:rPr lang="en" sz="1100">
                <a:solidFill>
                  <a:schemeClr val="dk1"/>
                </a:solidFill>
              </a:rPr>
              <a:t>They present a typology of typing strategies</a:t>
            </a:r>
            <a:endParaRPr sz="1100">
              <a:solidFill>
                <a:schemeClr val="dk1"/>
              </a:solidFill>
            </a:endParaRPr>
          </a:p>
          <a:p>
            <a:pPr indent="-298450" lvl="0" marL="457200" rtl="0" algn="l">
              <a:lnSpc>
                <a:spcPct val="135000"/>
              </a:lnSpc>
              <a:spcBef>
                <a:spcPts val="0"/>
              </a:spcBef>
              <a:spcAft>
                <a:spcPts val="0"/>
              </a:spcAft>
              <a:buClr>
                <a:schemeClr val="dk1"/>
              </a:buClr>
              <a:buSzPts val="1100"/>
              <a:buChar char="●"/>
            </a:pPr>
            <a:r>
              <a:rPr lang="en" sz="1100">
                <a:solidFill>
                  <a:schemeClr val="dk1"/>
                </a:solidFill>
              </a:rPr>
              <a:t>Based on </a:t>
            </a:r>
            <a:r>
              <a:rPr lang="en" sz="1100">
                <a:solidFill>
                  <a:schemeClr val="dk1"/>
                </a:solidFill>
              </a:rPr>
              <a:t>empirical</a:t>
            </a:r>
            <a:r>
              <a:rPr lang="en" sz="1100">
                <a:solidFill>
                  <a:schemeClr val="dk1"/>
                </a:solidFill>
              </a:rPr>
              <a:t> observation</a:t>
            </a:r>
            <a:endParaRPr sz="1100">
              <a:solidFill>
                <a:schemeClr val="dk1"/>
              </a:solidFill>
            </a:endParaRPr>
          </a:p>
          <a:p>
            <a:pPr indent="-298450" lvl="0" marL="457200" rtl="0" algn="l">
              <a:lnSpc>
                <a:spcPct val="135000"/>
              </a:lnSpc>
              <a:spcBef>
                <a:spcPts val="0"/>
              </a:spcBef>
              <a:spcAft>
                <a:spcPts val="0"/>
              </a:spcAft>
              <a:buClr>
                <a:schemeClr val="dk1"/>
              </a:buClr>
              <a:buSzPts val="1100"/>
              <a:buChar char="●"/>
            </a:pPr>
            <a:r>
              <a:rPr lang="en" sz="1100">
                <a:solidFill>
                  <a:schemeClr val="dk1"/>
                </a:solidFill>
              </a:rPr>
              <a:t>Supported by open access data</a:t>
            </a:r>
            <a:endParaRPr sz="1100">
              <a:solidFill>
                <a:schemeClr val="dk1"/>
              </a:solidFill>
            </a:endParaRPr>
          </a:p>
          <a:p>
            <a:pPr indent="0" lvl="0" marL="457200" rtl="0" algn="l">
              <a:lnSpc>
                <a:spcPct val="135000"/>
              </a:lnSpc>
              <a:spcBef>
                <a:spcPts val="0"/>
              </a:spcBef>
              <a:spcAft>
                <a:spcPts val="0"/>
              </a:spcAft>
              <a:buNone/>
            </a:pPr>
            <a:r>
              <a:t/>
            </a:r>
            <a:endParaRPr sz="1100">
              <a:solidFill>
                <a:schemeClr val="dk1"/>
              </a:solidFill>
            </a:endParaRPr>
          </a:p>
          <a:p>
            <a:pPr indent="-298450" lvl="0" marL="457200" rtl="0" algn="l">
              <a:lnSpc>
                <a:spcPct val="135000"/>
              </a:lnSpc>
              <a:spcBef>
                <a:spcPts val="0"/>
              </a:spcBef>
              <a:spcAft>
                <a:spcPts val="0"/>
              </a:spcAft>
              <a:buClr>
                <a:schemeClr val="dk1"/>
              </a:buClr>
              <a:buSzPts val="1100"/>
              <a:buChar char="●"/>
            </a:pPr>
            <a:r>
              <a:rPr lang="en" sz="1100">
                <a:solidFill>
                  <a:schemeClr val="dk1"/>
                </a:solidFill>
              </a:rPr>
              <a:t>The Data </a:t>
            </a:r>
            <a:r>
              <a:rPr lang="en" sz="1100">
                <a:solidFill>
                  <a:schemeClr val="dk1"/>
                </a:solidFill>
              </a:rPr>
              <a:t>includes</a:t>
            </a:r>
            <a:r>
              <a:rPr lang="en" sz="1100">
                <a:solidFill>
                  <a:schemeClr val="dk1"/>
                </a:solidFill>
              </a:rPr>
              <a:t> the English and Finnish.</a:t>
            </a:r>
            <a:endParaRPr sz="1100">
              <a:solidFill>
                <a:schemeClr val="dk1"/>
              </a:solidFill>
            </a:endParaRPr>
          </a:p>
          <a:p>
            <a:pPr indent="-298450" lvl="0" marL="457200" rtl="0" algn="l">
              <a:lnSpc>
                <a:spcPct val="135000"/>
              </a:lnSpc>
              <a:spcBef>
                <a:spcPts val="0"/>
              </a:spcBef>
              <a:spcAft>
                <a:spcPts val="0"/>
              </a:spcAft>
              <a:buClr>
                <a:schemeClr val="dk1"/>
              </a:buClr>
              <a:buSzPts val="1100"/>
              <a:buChar char="●"/>
            </a:pPr>
            <a:r>
              <a:rPr lang="en" sz="1100">
                <a:solidFill>
                  <a:schemeClr val="dk1"/>
                </a:solidFill>
              </a:rPr>
              <a:t>They suggest that the standard model may not apply.</a:t>
            </a:r>
            <a:endParaRPr sz="11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Experimental Work I</a:t>
            </a:r>
            <a:endParaRPr/>
          </a:p>
        </p:txBody>
      </p:sp>
      <p:sp>
        <p:nvSpPr>
          <p:cNvPr id="442" name="Google Shape;442;p58"/>
          <p:cNvSpPr txBox="1"/>
          <p:nvPr>
            <p:ph idx="1" type="body"/>
          </p:nvPr>
        </p:nvSpPr>
        <p:spPr>
          <a:xfrm>
            <a:off x="311700" y="1152475"/>
            <a:ext cx="81867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500">
                <a:solidFill>
                  <a:srgbClr val="000000"/>
                </a:solidFill>
              </a:rPr>
              <a:t>Currently the keyboard layout </a:t>
            </a:r>
            <a:r>
              <a:rPr lang="en" sz="1500">
                <a:solidFill>
                  <a:srgbClr val="000000"/>
                </a:solidFill>
              </a:rPr>
              <a:t>assignment</a:t>
            </a:r>
            <a:r>
              <a:rPr lang="en" sz="1500">
                <a:solidFill>
                  <a:srgbClr val="000000"/>
                </a:solidFill>
              </a:rPr>
              <a:t> problem is expressed as the following:</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rPr lang="en" sz="1500">
                <a:solidFill>
                  <a:srgbClr val="000000"/>
                </a:solidFill>
              </a:rPr>
              <a:t>Where </a:t>
            </a:r>
            <a:r>
              <a:rPr i="1" lang="en" sz="1500">
                <a:solidFill>
                  <a:srgbClr val="000000"/>
                </a:solidFill>
                <a:latin typeface="Times New Roman"/>
                <a:ea typeface="Times New Roman"/>
                <a:cs typeface="Times New Roman"/>
                <a:sym typeface="Times New Roman"/>
              </a:rPr>
              <a:t>kl</a:t>
            </a:r>
            <a:r>
              <a:rPr lang="en" sz="1500">
                <a:solidFill>
                  <a:srgbClr val="000000"/>
                </a:solidFill>
              </a:rPr>
              <a:t> represent bigrams. And where </a:t>
            </a:r>
            <a:r>
              <a:rPr i="1" lang="en" sz="1500">
                <a:solidFill>
                  <a:srgbClr val="000000"/>
                </a:solidFill>
                <a:latin typeface="Times New Roman"/>
                <a:ea typeface="Times New Roman"/>
                <a:cs typeface="Times New Roman"/>
                <a:sym typeface="Times New Roman"/>
              </a:rPr>
              <a:t>C</a:t>
            </a:r>
            <a:r>
              <a:rPr lang="en" sz="1500">
                <a:solidFill>
                  <a:srgbClr val="000000"/>
                </a:solidFill>
              </a:rPr>
              <a:t> is a formulation of Shannon's law: </a:t>
            </a:r>
            <a:endParaRPr sz="1500"/>
          </a:p>
        </p:txBody>
      </p:sp>
      <p:pic>
        <p:nvPicPr>
          <p:cNvPr id="443" name="Google Shape;443;p58"/>
          <p:cNvPicPr preferRelativeResize="0"/>
          <p:nvPr/>
        </p:nvPicPr>
        <p:blipFill>
          <a:blip r:embed="rId3">
            <a:alphaModFix/>
          </a:blip>
          <a:stretch>
            <a:fillRect/>
          </a:stretch>
        </p:blipFill>
        <p:spPr>
          <a:xfrm>
            <a:off x="800663" y="3300075"/>
            <a:ext cx="4333875" cy="1181100"/>
          </a:xfrm>
          <a:prstGeom prst="rect">
            <a:avLst/>
          </a:prstGeom>
          <a:noFill/>
          <a:ln>
            <a:noFill/>
          </a:ln>
        </p:spPr>
      </p:pic>
      <p:pic>
        <p:nvPicPr>
          <p:cNvPr id="444" name="Google Shape;444;p58"/>
          <p:cNvPicPr preferRelativeResize="0"/>
          <p:nvPr/>
        </p:nvPicPr>
        <p:blipFill>
          <a:blip r:embed="rId4">
            <a:alphaModFix/>
          </a:blip>
          <a:stretch>
            <a:fillRect/>
          </a:stretch>
        </p:blipFill>
        <p:spPr>
          <a:xfrm>
            <a:off x="1205088" y="1596913"/>
            <a:ext cx="3019425" cy="1123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Experimental Work II</a:t>
            </a:r>
            <a:endParaRPr/>
          </a:p>
        </p:txBody>
      </p:sp>
      <p:sp>
        <p:nvSpPr>
          <p:cNvPr id="450" name="Google Shape;450;p59"/>
          <p:cNvSpPr txBox="1"/>
          <p:nvPr>
            <p:ph idx="1" type="body"/>
          </p:nvPr>
        </p:nvSpPr>
        <p:spPr>
          <a:xfrm>
            <a:off x="311700" y="1152475"/>
            <a:ext cx="81867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1500">
                <a:solidFill>
                  <a:srgbClr val="000000"/>
                </a:solidFill>
              </a:rPr>
              <a:t>We have seen:</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323850" lvl="0" marL="457200" marR="0" rtl="0" algn="l">
              <a:lnSpc>
                <a:spcPct val="100000"/>
              </a:lnSpc>
              <a:spcBef>
                <a:spcPts val="0"/>
              </a:spcBef>
              <a:spcAft>
                <a:spcPts val="0"/>
              </a:spcAft>
              <a:buClr>
                <a:srgbClr val="000000"/>
              </a:buClr>
              <a:buSzPts val="1500"/>
              <a:buChar char="●"/>
            </a:pPr>
            <a:r>
              <a:rPr lang="en" sz="1500">
                <a:solidFill>
                  <a:srgbClr val="000000"/>
                </a:solidFill>
              </a:rPr>
              <a:t>not all bigrams (two unicode character sequences) are digraphs (two letter sequences representing a single orthographical unit). </a:t>
            </a:r>
            <a:endParaRPr sz="1500">
              <a:solidFill>
                <a:srgbClr val="000000"/>
              </a:solidFill>
            </a:endParaRPr>
          </a:p>
          <a:p>
            <a:pPr indent="-323850" lvl="0" marL="457200" marR="0" rtl="0" algn="l">
              <a:lnSpc>
                <a:spcPct val="100000"/>
              </a:lnSpc>
              <a:spcBef>
                <a:spcPts val="0"/>
              </a:spcBef>
              <a:spcAft>
                <a:spcPts val="0"/>
              </a:spcAft>
              <a:buClr>
                <a:srgbClr val="000000"/>
              </a:buClr>
              <a:buSzPts val="1500"/>
              <a:buChar char="●"/>
            </a:pPr>
            <a:r>
              <a:rPr lang="en" sz="1500">
                <a:solidFill>
                  <a:srgbClr val="000000"/>
                </a:solidFill>
              </a:rPr>
              <a:t>in latin script orthographies indicating tone, some digraphs are nonsequential (tone melodies/tone patterns). </a:t>
            </a:r>
            <a:endParaRPr sz="1500">
              <a:solidFill>
                <a:srgbClr val="000000"/>
              </a:solidFill>
            </a:endParaRPr>
          </a:p>
          <a:p>
            <a:pPr indent="0" lvl="0" marL="0" marR="0" rtl="0" algn="l">
              <a:lnSpc>
                <a:spcPct val="100000"/>
              </a:lnSpc>
              <a:spcBef>
                <a:spcPts val="0"/>
              </a:spcBef>
              <a:spcAft>
                <a:spcPts val="0"/>
              </a:spcAft>
              <a:buNone/>
            </a:pPr>
            <a:r>
              <a:t/>
            </a:r>
            <a:endParaRPr sz="1500">
              <a:solidFill>
                <a:srgbClr val="000000"/>
              </a:solidFill>
            </a:endParaRPr>
          </a:p>
          <a:p>
            <a:pPr indent="0" lvl="0" marL="0" marR="0" rtl="0" algn="l">
              <a:lnSpc>
                <a:spcPct val="100000"/>
              </a:lnSpc>
              <a:spcBef>
                <a:spcPts val="0"/>
              </a:spcBef>
              <a:spcAft>
                <a:spcPts val="0"/>
              </a:spcAft>
              <a:buNone/>
            </a:pPr>
            <a:r>
              <a:rPr lang="en" sz="1500">
                <a:solidFill>
                  <a:srgbClr val="000000"/>
                </a:solidFill>
              </a:rPr>
              <a:t>Optimization to this point has focused on haptic interactions in languages where bigrams are generally represented by two “letters” and where multigraphs are sequential. Future work should integrate the tone orthography typology considerations, and the models known empirical models that typists use. Optimization should also look towards optimizing at the level of “least cognitively disruptive” rather than purely looking at character frequency. </a:t>
            </a:r>
            <a:endParaRPr sz="1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Experimental Work III</a:t>
            </a:r>
            <a:endParaRPr/>
          </a:p>
        </p:txBody>
      </p:sp>
      <p:sp>
        <p:nvSpPr>
          <p:cNvPr id="456" name="Google Shape;456;p60"/>
          <p:cNvSpPr txBox="1"/>
          <p:nvPr>
            <p:ph idx="1" type="body"/>
          </p:nvPr>
        </p:nvSpPr>
        <p:spPr>
          <a:xfrm>
            <a:off x="311700" y="1152475"/>
            <a:ext cx="81867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A more articulated algorithm for defining orthographic complexity in an effort to describe psychological reality.</a:t>
            </a:r>
            <a:endParaRPr/>
          </a:p>
          <a:p>
            <a:pPr indent="-304800" lvl="1" marL="914400" rtl="0" algn="l">
              <a:spcBef>
                <a:spcPts val="0"/>
              </a:spcBef>
              <a:spcAft>
                <a:spcPts val="0"/>
              </a:spcAft>
              <a:buSzPts val="1200"/>
              <a:buChar char="○"/>
            </a:pPr>
            <a:r>
              <a:rPr lang="en"/>
              <a:t>Counting orthographic density by tonal melody/tonal pattern</a:t>
            </a:r>
            <a:endParaRPr/>
          </a:p>
          <a:p>
            <a:pPr indent="-304800" lvl="1" marL="914400" rtl="0" algn="l">
              <a:spcBef>
                <a:spcPts val="0"/>
              </a:spcBef>
              <a:spcAft>
                <a:spcPts val="0"/>
              </a:spcAft>
              <a:buSzPts val="1200"/>
              <a:buChar char="○"/>
            </a:pPr>
            <a:r>
              <a:rPr lang="en"/>
              <a:t>Counting cognitively interruptive orthographic design, multi-graphs — both non-concatenative and concatenative</a:t>
            </a:r>
            <a:endParaRPr/>
          </a:p>
          <a:p>
            <a:pPr indent="-317500" lvl="0" marL="457200" rtl="0" algn="l">
              <a:spcBef>
                <a:spcPts val="0"/>
              </a:spcBef>
              <a:spcAft>
                <a:spcPts val="0"/>
              </a:spcAft>
              <a:buSzPts val="1400"/>
              <a:buChar char="●"/>
            </a:pPr>
            <a:r>
              <a:rPr lang="en"/>
              <a:t>Counting multi-stroke non-multigraphs</a:t>
            </a:r>
            <a:endParaRPr/>
          </a:p>
          <a:p>
            <a:pPr indent="-317500" lvl="0" marL="457200" rtl="0" algn="l">
              <a:spcBef>
                <a:spcPts val="0"/>
              </a:spcBef>
              <a:spcAft>
                <a:spcPts val="0"/>
              </a:spcAft>
              <a:buSzPts val="1400"/>
              <a:buChar char="●"/>
            </a:pPr>
            <a:r>
              <a:rPr lang="en"/>
              <a:t>Field testing and lab based testing with eye tracking, video observation, and motion sensing technology.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Cross-D</a:t>
            </a:r>
            <a:r>
              <a:rPr lang="en"/>
              <a:t>isciplinary</a:t>
            </a:r>
            <a:r>
              <a:rPr lang="en"/>
              <a:t> Relevant Questions</a:t>
            </a:r>
            <a:endParaRPr/>
          </a:p>
        </p:txBody>
      </p:sp>
      <p:sp>
        <p:nvSpPr>
          <p:cNvPr id="462" name="Google Shape;462;p61"/>
          <p:cNvSpPr txBox="1"/>
          <p:nvPr/>
        </p:nvSpPr>
        <p:spPr>
          <a:xfrm>
            <a:off x="2281725" y="1546500"/>
            <a:ext cx="563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How does brain processing of haptic patterns align with brain </a:t>
            </a:r>
            <a:r>
              <a:rPr i="1" lang="en"/>
              <a:t>processing</a:t>
            </a:r>
            <a:r>
              <a:rPr i="1" lang="en"/>
              <a:t> of read patterns and spoken patterns in language?</a:t>
            </a:r>
            <a:endParaRPr i="1"/>
          </a:p>
        </p:txBody>
      </p:sp>
      <p:sp>
        <p:nvSpPr>
          <p:cNvPr id="463" name="Google Shape;463;p61"/>
          <p:cNvSpPr txBox="1"/>
          <p:nvPr/>
        </p:nvSpPr>
        <p:spPr>
          <a:xfrm>
            <a:off x="2227600" y="2522950"/>
            <a:ext cx="587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How </a:t>
            </a:r>
            <a:r>
              <a:rPr b="1" i="1" lang="en"/>
              <a:t>interruptive</a:t>
            </a:r>
            <a:r>
              <a:rPr b="1" i="1" lang="en"/>
              <a:t> is too </a:t>
            </a:r>
            <a:r>
              <a:rPr b="1" i="1" lang="en"/>
              <a:t>interruptive</a:t>
            </a:r>
            <a:r>
              <a:rPr b="1" i="1" lang="en"/>
              <a:t>? At which point will people choose a new language in which to communicate?</a:t>
            </a:r>
            <a:endParaRPr b="1" i="1"/>
          </a:p>
        </p:txBody>
      </p:sp>
      <p:sp>
        <p:nvSpPr>
          <p:cNvPr id="464" name="Google Shape;464;p61"/>
          <p:cNvSpPr txBox="1"/>
          <p:nvPr/>
        </p:nvSpPr>
        <p:spPr>
          <a:xfrm>
            <a:off x="228075" y="1482725"/>
            <a:ext cx="219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Psychology &amp; Neuroscience</a:t>
            </a:r>
            <a:r>
              <a:rPr i="1" lang="en"/>
              <a:t>:</a:t>
            </a:r>
            <a:endParaRPr i="1"/>
          </a:p>
        </p:txBody>
      </p:sp>
      <p:sp>
        <p:nvSpPr>
          <p:cNvPr id="465" name="Google Shape;465;p61"/>
          <p:cNvSpPr txBox="1"/>
          <p:nvPr/>
        </p:nvSpPr>
        <p:spPr>
          <a:xfrm>
            <a:off x="228075" y="2522950"/>
            <a:ext cx="159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Sociology of Language:</a:t>
            </a:r>
            <a:endParaRPr b="1" i="1"/>
          </a:p>
        </p:txBody>
      </p:sp>
      <p:sp>
        <p:nvSpPr>
          <p:cNvPr id="466" name="Google Shape;466;p61"/>
          <p:cNvSpPr txBox="1"/>
          <p:nvPr/>
        </p:nvSpPr>
        <p:spPr>
          <a:xfrm>
            <a:off x="164300" y="4041000"/>
            <a:ext cx="219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Information</a:t>
            </a:r>
            <a:r>
              <a:rPr i="1" lang="en"/>
              <a:t> and computational Science:</a:t>
            </a:r>
            <a:endParaRPr i="1"/>
          </a:p>
        </p:txBody>
      </p:sp>
      <p:sp>
        <p:nvSpPr>
          <p:cNvPr id="467" name="Google Shape;467;p61"/>
          <p:cNvSpPr txBox="1"/>
          <p:nvPr/>
        </p:nvSpPr>
        <p:spPr>
          <a:xfrm>
            <a:off x="2227600" y="4041000"/>
            <a:ext cx="587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How do we define the search-space and then how do we search it </a:t>
            </a:r>
            <a:r>
              <a:rPr i="1" lang="en"/>
              <a:t>efficiently for optimal keyboard layout arrangements? </a:t>
            </a:r>
            <a:endParaRPr i="1"/>
          </a:p>
        </p:txBody>
      </p:sp>
      <p:sp>
        <p:nvSpPr>
          <p:cNvPr id="468" name="Google Shape;468;p61"/>
          <p:cNvSpPr txBox="1"/>
          <p:nvPr/>
        </p:nvSpPr>
        <p:spPr>
          <a:xfrm>
            <a:off x="2227600" y="3284950"/>
            <a:ext cx="587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How do </a:t>
            </a:r>
            <a:r>
              <a:rPr b="1" i="1" lang="en"/>
              <a:t>pronunciation</a:t>
            </a:r>
            <a:r>
              <a:rPr b="1" i="1" lang="en"/>
              <a:t> and meaning mappings to graphemes impact </a:t>
            </a:r>
            <a:r>
              <a:rPr b="1" i="1" lang="en"/>
              <a:t>communication</a:t>
            </a:r>
            <a:r>
              <a:rPr b="1" i="1" lang="en"/>
              <a:t>?</a:t>
            </a:r>
            <a:endParaRPr b="1" i="1"/>
          </a:p>
        </p:txBody>
      </p:sp>
      <p:sp>
        <p:nvSpPr>
          <p:cNvPr id="469" name="Google Shape;469;p61"/>
          <p:cNvSpPr txBox="1"/>
          <p:nvPr/>
        </p:nvSpPr>
        <p:spPr>
          <a:xfrm>
            <a:off x="228075" y="3284950"/>
            <a:ext cx="199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Orthography and Writing Studies:</a:t>
            </a:r>
            <a:endParaRPr b="1"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Categories for Language Resources</a:t>
            </a:r>
            <a:endParaRPr/>
          </a:p>
        </p:txBody>
      </p:sp>
      <p:sp>
        <p:nvSpPr>
          <p:cNvPr id="84" name="Google Shape;84;p17"/>
          <p:cNvSpPr txBox="1"/>
          <p:nvPr>
            <p:ph idx="1" type="body"/>
          </p:nvPr>
        </p:nvSpPr>
        <p:spPr>
          <a:xfrm>
            <a:off x="311700" y="1152475"/>
            <a:ext cx="3261300" cy="173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Undocumented-Undescribed</a:t>
            </a:r>
            <a:endParaRPr/>
          </a:p>
        </p:txBody>
      </p:sp>
      <p:sp>
        <p:nvSpPr>
          <p:cNvPr id="85" name="Google Shape;85;p17"/>
          <p:cNvSpPr txBox="1"/>
          <p:nvPr>
            <p:ph idx="1" type="body"/>
          </p:nvPr>
        </p:nvSpPr>
        <p:spPr>
          <a:xfrm>
            <a:off x="5161725"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Description</a:t>
            </a:r>
            <a:endParaRPr/>
          </a:p>
        </p:txBody>
      </p:sp>
      <p:sp>
        <p:nvSpPr>
          <p:cNvPr id="86" name="Google Shape;86;p17"/>
          <p:cNvSpPr txBox="1"/>
          <p:nvPr>
            <p:ph idx="1" type="body"/>
          </p:nvPr>
        </p:nvSpPr>
        <p:spPr>
          <a:xfrm>
            <a:off x="5161725" y="11524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Documentation</a:t>
            </a:r>
            <a:endParaRPr/>
          </a:p>
        </p:txBody>
      </p:sp>
      <p:sp>
        <p:nvSpPr>
          <p:cNvPr id="87" name="Google Shape;87;p17"/>
          <p:cNvSpPr txBox="1"/>
          <p:nvPr>
            <p:ph idx="1" type="body"/>
          </p:nvPr>
        </p:nvSpPr>
        <p:spPr>
          <a:xfrm>
            <a:off x="311700"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Development</a:t>
            </a:r>
            <a:endParaRPr/>
          </a:p>
        </p:txBody>
      </p:sp>
      <p:cxnSp>
        <p:nvCxnSpPr>
          <p:cNvPr id="88" name="Google Shape;88;p17"/>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cxnSp>
        <p:nvCxnSpPr>
          <p:cNvPr id="89" name="Google Shape;89;p17"/>
          <p:cNvCxnSpPr/>
          <p:nvPr/>
        </p:nvCxnSpPr>
        <p:spPr>
          <a:xfrm>
            <a:off x="4337500" y="1238100"/>
            <a:ext cx="8400" cy="3564600"/>
          </a:xfrm>
          <a:prstGeom prst="straightConnector1">
            <a:avLst/>
          </a:prstGeom>
          <a:noFill/>
          <a:ln cap="flat" cmpd="sng" w="76200">
            <a:solidFill>
              <a:schemeClr val="dk2"/>
            </a:solidFill>
            <a:prstDash val="solid"/>
            <a:round/>
            <a:headEnd len="med" w="med" type="none"/>
            <a:tailEnd len="med" w="med" type="none"/>
          </a:ln>
        </p:spPr>
      </p:cxnSp>
      <p:sp>
        <p:nvSpPr>
          <p:cNvPr id="90" name="Google Shape;90;p17"/>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91" name="Google Shape;91;p17"/>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Presentations and Publications</a:t>
            </a:r>
            <a:endParaRPr/>
          </a:p>
        </p:txBody>
      </p:sp>
      <p:sp>
        <p:nvSpPr>
          <p:cNvPr id="475" name="Google Shape;47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Publications:</a:t>
            </a:r>
            <a:endParaRPr/>
          </a:p>
          <a:p>
            <a:pPr indent="-308610" lvl="0" marL="457200" rtl="0" algn="l">
              <a:spcBef>
                <a:spcPts val="1200"/>
              </a:spcBef>
              <a:spcAft>
                <a:spcPts val="0"/>
              </a:spcAft>
              <a:buSzPct val="100000"/>
              <a:buChar char="●"/>
            </a:pPr>
            <a:r>
              <a:rPr lang="en"/>
              <a:t>Paterson III, Hugh J. 2015. </a:t>
            </a:r>
            <a:r>
              <a:rPr b="1" lang="en"/>
              <a:t>Keyboard Layouts: Lessons from the Meꞌphaa and Sochiapam Chinantec Designs</a:t>
            </a:r>
            <a:r>
              <a:rPr lang="en"/>
              <a:t>. In Mari C. Jones, Endangered Languages and New Technologies, 49–66. Cambridge, UK: Cambridge University Press. doi:</a:t>
            </a:r>
            <a:r>
              <a:rPr lang="en" u="sng">
                <a:solidFill>
                  <a:schemeClr val="hlink"/>
                </a:solidFill>
                <a:hlinkClick r:id="rId3"/>
              </a:rPr>
              <a:t>10.1017/CBO9781107279063.006</a:t>
            </a:r>
            <a:endParaRPr/>
          </a:p>
          <a:p>
            <a:pPr indent="0" lvl="0" marL="0" rtl="0" algn="l">
              <a:spcBef>
                <a:spcPts val="1200"/>
              </a:spcBef>
              <a:spcAft>
                <a:spcPts val="0"/>
              </a:spcAft>
              <a:buNone/>
            </a:pPr>
            <a:r>
              <a:rPr lang="en"/>
              <a:t>Presentations:</a:t>
            </a:r>
            <a:endParaRPr/>
          </a:p>
          <a:p>
            <a:pPr indent="-308610" lvl="0" marL="457200" rtl="0" algn="l">
              <a:spcBef>
                <a:spcPts val="1200"/>
              </a:spcBef>
              <a:spcAft>
                <a:spcPts val="0"/>
              </a:spcAft>
              <a:buSzPct val="100000"/>
              <a:buChar char="●"/>
            </a:pPr>
            <a:r>
              <a:rPr lang="en"/>
              <a:t>Paterson III, Hugh J. 2015. </a:t>
            </a:r>
            <a:r>
              <a:rPr b="1" lang="en"/>
              <a:t>African Languages: Assessing the Text Input Difficulty.</a:t>
            </a:r>
            <a:r>
              <a:rPr lang="en"/>
              <a:t> Paper presented at: 46th Annual Conference of African Linguistics. University of Oregon. March 26th – 28th. </a:t>
            </a:r>
            <a:r>
              <a:rPr lang="en" u="sng">
                <a:solidFill>
                  <a:schemeClr val="hlink"/>
                </a:solidFill>
                <a:hlinkClick r:id="rId4"/>
              </a:rPr>
              <a:t>https://hughandbecky.us/Hugh-CV/talk/2015-africa-assessing-thedifficulty-of-text-input</a:t>
            </a:r>
            <a:endParaRPr/>
          </a:p>
          <a:p>
            <a:pPr indent="-308610" lvl="0" marL="457200" rtl="0" algn="l">
              <a:spcBef>
                <a:spcPts val="0"/>
              </a:spcBef>
              <a:spcAft>
                <a:spcPts val="0"/>
              </a:spcAft>
              <a:buSzPct val="100000"/>
              <a:buChar char="●"/>
            </a:pPr>
            <a:r>
              <a:rPr lang="en"/>
              <a:t>Paterson III, Hugh J. 2015. </a:t>
            </a:r>
            <a:r>
              <a:rPr b="1" lang="en"/>
              <a:t>Assessing the Difficulty of the Text Input Task for Minority Languages</a:t>
            </a:r>
            <a:r>
              <a:rPr lang="en"/>
              <a:t>. Paper presented at: 4th International Conference on Language Documentation &amp; Conservation. Ala Moana Hotel in Honolulu, HI. February 26th – March 1st. </a:t>
            </a:r>
            <a:r>
              <a:rPr lang="en" u="sng">
                <a:solidFill>
                  <a:schemeClr val="hlink"/>
                </a:solidFill>
                <a:hlinkClick r:id="rId5"/>
              </a:rPr>
              <a:t>http://hdl.handle.net/10125/25318</a:t>
            </a:r>
            <a:endParaRPr/>
          </a:p>
          <a:p>
            <a:pPr indent="-308610" lvl="0" marL="457200" rtl="0" algn="l">
              <a:spcBef>
                <a:spcPts val="0"/>
              </a:spcBef>
              <a:spcAft>
                <a:spcPts val="0"/>
              </a:spcAft>
              <a:buSzPct val="100000"/>
              <a:buChar char="●"/>
            </a:pPr>
            <a:r>
              <a:rPr lang="en"/>
              <a:t>Paterson III, Hugh J. 2012. </a:t>
            </a:r>
            <a:r>
              <a:rPr b="1" lang="en"/>
              <a:t>Keyboard Layout as Part of Language Documentation:The Case of the Me'phaa and Chinantec Keyboards</a:t>
            </a:r>
            <a:r>
              <a:rPr lang="en"/>
              <a:t>. Paper presented at: Language Endangerment: Methodologies and New Challenges, CRASSH. Cambridge, United Kingdom. July 6th. </a:t>
            </a:r>
            <a:r>
              <a:rPr lang="en" u="sng">
                <a:solidFill>
                  <a:schemeClr val="hlink"/>
                </a:solidFill>
                <a:hlinkClick r:id="rId6"/>
              </a:rPr>
              <a:t>https://hughandbecky.us/Hugh-CV/talk/2012-keyboard-layout-presentation</a:t>
            </a:r>
            <a:r>
              <a:rPr lang="en"/>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Parallel Look</a:t>
            </a:r>
            <a:endParaRPr/>
          </a:p>
        </p:txBody>
      </p:sp>
      <p:pic>
        <p:nvPicPr>
          <p:cNvPr id="481" name="Google Shape;481;p63"/>
          <p:cNvPicPr preferRelativeResize="0"/>
          <p:nvPr/>
        </p:nvPicPr>
        <p:blipFill>
          <a:blip r:embed="rId3">
            <a:alphaModFix/>
          </a:blip>
          <a:stretch>
            <a:fillRect/>
          </a:stretch>
        </p:blipFill>
        <p:spPr>
          <a:xfrm>
            <a:off x="3756471" y="37938"/>
            <a:ext cx="5304429" cy="5067624"/>
          </a:xfrm>
          <a:prstGeom prst="rect">
            <a:avLst/>
          </a:prstGeom>
          <a:noFill/>
          <a:ln>
            <a:noFill/>
          </a:ln>
        </p:spPr>
      </p:pic>
      <p:pic>
        <p:nvPicPr>
          <p:cNvPr id="482" name="Google Shape;482;p63"/>
          <p:cNvPicPr preferRelativeResize="0"/>
          <p:nvPr/>
        </p:nvPicPr>
        <p:blipFill>
          <a:blip r:embed="rId4">
            <a:alphaModFix/>
          </a:blip>
          <a:stretch>
            <a:fillRect/>
          </a:stretch>
        </p:blipFill>
        <p:spPr>
          <a:xfrm>
            <a:off x="389375" y="1547550"/>
            <a:ext cx="2832326" cy="2832326"/>
          </a:xfrm>
          <a:prstGeom prst="rect">
            <a:avLst/>
          </a:prstGeom>
          <a:noFill/>
          <a:ln>
            <a:noFill/>
          </a:ln>
        </p:spPr>
      </p:pic>
      <p:sp>
        <p:nvSpPr>
          <p:cNvPr id="483" name="Google Shape;483;p63"/>
          <p:cNvSpPr txBox="1"/>
          <p:nvPr/>
        </p:nvSpPr>
        <p:spPr>
          <a:xfrm>
            <a:off x="52650" y="4705350"/>
            <a:ext cx="52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https://hughandbecky.us/Hugh-CV/post/keyboard-comparisons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Parallel Look</a:t>
            </a:r>
            <a:endParaRPr/>
          </a:p>
        </p:txBody>
      </p:sp>
      <p:pic>
        <p:nvPicPr>
          <p:cNvPr id="489" name="Google Shape;489;p64"/>
          <p:cNvPicPr preferRelativeResize="0"/>
          <p:nvPr/>
        </p:nvPicPr>
        <p:blipFill>
          <a:blip r:embed="rId3">
            <a:alphaModFix/>
          </a:blip>
          <a:stretch>
            <a:fillRect/>
          </a:stretch>
        </p:blipFill>
        <p:spPr>
          <a:xfrm>
            <a:off x="3527871" y="37938"/>
            <a:ext cx="5304429" cy="5067624"/>
          </a:xfrm>
          <a:prstGeom prst="rect">
            <a:avLst/>
          </a:prstGeom>
          <a:noFill/>
          <a:ln>
            <a:noFill/>
          </a:ln>
        </p:spPr>
      </p:pic>
      <p:cxnSp>
        <p:nvCxnSpPr>
          <p:cNvPr id="490" name="Google Shape;490;p64"/>
          <p:cNvCxnSpPr/>
          <p:nvPr/>
        </p:nvCxnSpPr>
        <p:spPr>
          <a:xfrm flipH="1" rot="10800000">
            <a:off x="3381100" y="2072600"/>
            <a:ext cx="711000" cy="7500"/>
          </a:xfrm>
          <a:prstGeom prst="straightConnector1">
            <a:avLst/>
          </a:prstGeom>
          <a:noFill/>
          <a:ln cap="flat" cmpd="sng" w="38100">
            <a:solidFill>
              <a:schemeClr val="dk2"/>
            </a:solidFill>
            <a:prstDash val="solid"/>
            <a:round/>
            <a:headEnd len="med" w="med" type="none"/>
            <a:tailEnd len="med" w="med" type="triangle"/>
          </a:ln>
        </p:spPr>
      </p:cxnSp>
      <p:cxnSp>
        <p:nvCxnSpPr>
          <p:cNvPr id="491" name="Google Shape;491;p64"/>
          <p:cNvCxnSpPr/>
          <p:nvPr/>
        </p:nvCxnSpPr>
        <p:spPr>
          <a:xfrm flipH="1" rot="10800000">
            <a:off x="3291450" y="3435225"/>
            <a:ext cx="711000" cy="7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Parallel Look</a:t>
            </a:r>
            <a:endParaRPr/>
          </a:p>
        </p:txBody>
      </p:sp>
      <p:pic>
        <p:nvPicPr>
          <p:cNvPr id="497" name="Google Shape;497;p65"/>
          <p:cNvPicPr preferRelativeResize="0"/>
          <p:nvPr/>
        </p:nvPicPr>
        <p:blipFill>
          <a:blip r:embed="rId3">
            <a:alphaModFix/>
          </a:blip>
          <a:stretch>
            <a:fillRect/>
          </a:stretch>
        </p:blipFill>
        <p:spPr>
          <a:xfrm>
            <a:off x="3527871" y="37938"/>
            <a:ext cx="5304429" cy="5067624"/>
          </a:xfrm>
          <a:prstGeom prst="rect">
            <a:avLst/>
          </a:prstGeom>
          <a:noFill/>
          <a:ln>
            <a:noFill/>
          </a:ln>
        </p:spPr>
      </p:pic>
      <p:cxnSp>
        <p:nvCxnSpPr>
          <p:cNvPr id="498" name="Google Shape;498;p65"/>
          <p:cNvCxnSpPr/>
          <p:nvPr/>
        </p:nvCxnSpPr>
        <p:spPr>
          <a:xfrm flipH="1" rot="10800000">
            <a:off x="3381100" y="2072600"/>
            <a:ext cx="711000" cy="7500"/>
          </a:xfrm>
          <a:prstGeom prst="straightConnector1">
            <a:avLst/>
          </a:prstGeom>
          <a:noFill/>
          <a:ln cap="flat" cmpd="sng" w="38100">
            <a:solidFill>
              <a:schemeClr val="dk2"/>
            </a:solidFill>
            <a:prstDash val="solid"/>
            <a:round/>
            <a:headEnd len="med" w="med" type="none"/>
            <a:tailEnd len="med" w="med" type="triangle"/>
          </a:ln>
        </p:spPr>
      </p:cxnSp>
      <p:cxnSp>
        <p:nvCxnSpPr>
          <p:cNvPr id="499" name="Google Shape;499;p65"/>
          <p:cNvCxnSpPr/>
          <p:nvPr/>
        </p:nvCxnSpPr>
        <p:spPr>
          <a:xfrm flipH="1" rot="10800000">
            <a:off x="3291450" y="3435225"/>
            <a:ext cx="711000" cy="7500"/>
          </a:xfrm>
          <a:prstGeom prst="straightConnector1">
            <a:avLst/>
          </a:prstGeom>
          <a:noFill/>
          <a:ln cap="flat" cmpd="sng" w="38100">
            <a:solidFill>
              <a:schemeClr val="dk2"/>
            </a:solidFill>
            <a:prstDash val="solid"/>
            <a:round/>
            <a:headEnd len="med" w="med" type="none"/>
            <a:tailEnd len="med" w="med" type="triangle"/>
          </a:ln>
        </p:spPr>
      </p:cxnSp>
      <p:cxnSp>
        <p:nvCxnSpPr>
          <p:cNvPr id="500" name="Google Shape;500;p65"/>
          <p:cNvCxnSpPr/>
          <p:nvPr/>
        </p:nvCxnSpPr>
        <p:spPr>
          <a:xfrm>
            <a:off x="3025600" y="4440050"/>
            <a:ext cx="537000" cy="0"/>
          </a:xfrm>
          <a:prstGeom prst="straightConnector1">
            <a:avLst/>
          </a:prstGeom>
          <a:noFill/>
          <a:ln cap="flat" cmpd="sng" w="9525">
            <a:solidFill>
              <a:schemeClr val="dk2"/>
            </a:solidFill>
            <a:prstDash val="solid"/>
            <a:round/>
            <a:headEnd len="med" w="med" type="none"/>
            <a:tailEnd len="med" w="med" type="triangle"/>
          </a:ln>
        </p:spPr>
      </p:cxnSp>
      <p:cxnSp>
        <p:nvCxnSpPr>
          <p:cNvPr id="501" name="Google Shape;501;p65"/>
          <p:cNvCxnSpPr/>
          <p:nvPr/>
        </p:nvCxnSpPr>
        <p:spPr>
          <a:xfrm>
            <a:off x="3025600" y="4577325"/>
            <a:ext cx="537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Categories for Language Resources</a:t>
            </a:r>
            <a:endParaRPr/>
          </a:p>
        </p:txBody>
      </p:sp>
      <p:sp>
        <p:nvSpPr>
          <p:cNvPr id="97" name="Google Shape;97;p18"/>
          <p:cNvSpPr txBox="1"/>
          <p:nvPr>
            <p:ph idx="1" type="body"/>
          </p:nvPr>
        </p:nvSpPr>
        <p:spPr>
          <a:xfrm>
            <a:off x="311700" y="1152475"/>
            <a:ext cx="3261300" cy="173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Undocumented-Undescribed</a:t>
            </a:r>
            <a:endParaRPr/>
          </a:p>
        </p:txBody>
      </p:sp>
      <p:sp>
        <p:nvSpPr>
          <p:cNvPr id="98" name="Google Shape;98;p18"/>
          <p:cNvSpPr txBox="1"/>
          <p:nvPr>
            <p:ph idx="1" type="body"/>
          </p:nvPr>
        </p:nvSpPr>
        <p:spPr>
          <a:xfrm>
            <a:off x="5161725"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Description</a:t>
            </a:r>
            <a:endParaRPr/>
          </a:p>
        </p:txBody>
      </p:sp>
      <p:sp>
        <p:nvSpPr>
          <p:cNvPr id="99" name="Google Shape;99;p18"/>
          <p:cNvSpPr txBox="1"/>
          <p:nvPr>
            <p:ph idx="1" type="body"/>
          </p:nvPr>
        </p:nvSpPr>
        <p:spPr>
          <a:xfrm>
            <a:off x="5161725" y="11524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Documentation</a:t>
            </a:r>
            <a:endParaRPr/>
          </a:p>
        </p:txBody>
      </p:sp>
      <p:sp>
        <p:nvSpPr>
          <p:cNvPr id="100" name="Google Shape;100;p18"/>
          <p:cNvSpPr txBox="1"/>
          <p:nvPr>
            <p:ph idx="1" type="body"/>
          </p:nvPr>
        </p:nvSpPr>
        <p:spPr>
          <a:xfrm>
            <a:off x="311700"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Development</a:t>
            </a:r>
            <a:endParaRPr/>
          </a:p>
        </p:txBody>
      </p:sp>
      <p:cxnSp>
        <p:nvCxnSpPr>
          <p:cNvPr id="101" name="Google Shape;101;p18"/>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cxnSp>
        <p:nvCxnSpPr>
          <p:cNvPr id="102" name="Google Shape;102;p18"/>
          <p:cNvCxnSpPr/>
          <p:nvPr/>
        </p:nvCxnSpPr>
        <p:spPr>
          <a:xfrm>
            <a:off x="4337500" y="1238100"/>
            <a:ext cx="8400" cy="3564600"/>
          </a:xfrm>
          <a:prstGeom prst="straightConnector1">
            <a:avLst/>
          </a:prstGeom>
          <a:noFill/>
          <a:ln cap="flat" cmpd="sng" w="76200">
            <a:solidFill>
              <a:schemeClr val="dk2"/>
            </a:solidFill>
            <a:prstDash val="solid"/>
            <a:round/>
            <a:headEnd len="med" w="med" type="none"/>
            <a:tailEnd len="med" w="med" type="none"/>
          </a:ln>
        </p:spPr>
      </p:cxnSp>
      <p:sp>
        <p:nvSpPr>
          <p:cNvPr id="103" name="Google Shape;103;p18"/>
          <p:cNvSpPr txBox="1"/>
          <p:nvPr/>
        </p:nvSpPr>
        <p:spPr>
          <a:xfrm>
            <a:off x="1246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Instrument</a:t>
            </a:r>
            <a:endParaRPr>
              <a:solidFill>
                <a:srgbClr val="CC0000"/>
              </a:solidFill>
            </a:endParaRPr>
          </a:p>
        </p:txBody>
      </p:sp>
      <p:sp>
        <p:nvSpPr>
          <p:cNvPr id="104" name="Google Shape;104;p18"/>
          <p:cNvSpPr txBox="1"/>
          <p:nvPr/>
        </p:nvSpPr>
        <p:spPr>
          <a:xfrm>
            <a:off x="6805125" y="2571750"/>
            <a:ext cx="224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Language as Object</a:t>
            </a:r>
            <a:endParaRPr>
              <a:solidFill>
                <a:srgbClr val="CC0000"/>
              </a:solidFill>
            </a:endParaRPr>
          </a:p>
        </p:txBody>
      </p:sp>
      <p:pic>
        <p:nvPicPr>
          <p:cNvPr id="105" name="Google Shape;105;p18"/>
          <p:cNvPicPr preferRelativeResize="0"/>
          <p:nvPr/>
        </p:nvPicPr>
        <p:blipFill>
          <a:blip r:embed="rId3">
            <a:alphaModFix/>
          </a:blip>
          <a:stretch>
            <a:fillRect/>
          </a:stretch>
        </p:blipFill>
        <p:spPr>
          <a:xfrm>
            <a:off x="2932437" y="2548399"/>
            <a:ext cx="2818526" cy="81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Categories for Language Resources</a:t>
            </a:r>
            <a:endParaRPr/>
          </a:p>
        </p:txBody>
      </p:sp>
      <p:sp>
        <p:nvSpPr>
          <p:cNvPr id="111" name="Google Shape;111;p19"/>
          <p:cNvSpPr txBox="1"/>
          <p:nvPr>
            <p:ph idx="1" type="body"/>
          </p:nvPr>
        </p:nvSpPr>
        <p:spPr>
          <a:xfrm>
            <a:off x="311700" y="1152475"/>
            <a:ext cx="3261300" cy="173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Undocumented-Undescribed</a:t>
            </a:r>
            <a:endParaRPr/>
          </a:p>
        </p:txBody>
      </p:sp>
      <p:sp>
        <p:nvSpPr>
          <p:cNvPr id="112" name="Google Shape;112;p19"/>
          <p:cNvSpPr txBox="1"/>
          <p:nvPr>
            <p:ph idx="1" type="body"/>
          </p:nvPr>
        </p:nvSpPr>
        <p:spPr>
          <a:xfrm>
            <a:off x="5161725"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Description</a:t>
            </a:r>
            <a:endParaRPr/>
          </a:p>
        </p:txBody>
      </p:sp>
      <p:sp>
        <p:nvSpPr>
          <p:cNvPr id="113" name="Google Shape;113;p19"/>
          <p:cNvSpPr txBox="1"/>
          <p:nvPr>
            <p:ph idx="1" type="body"/>
          </p:nvPr>
        </p:nvSpPr>
        <p:spPr>
          <a:xfrm>
            <a:off x="5161725" y="11524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Documentation</a:t>
            </a:r>
            <a:endParaRPr/>
          </a:p>
        </p:txBody>
      </p:sp>
      <p:sp>
        <p:nvSpPr>
          <p:cNvPr id="114" name="Google Shape;114;p19"/>
          <p:cNvSpPr txBox="1"/>
          <p:nvPr>
            <p:ph idx="1" type="body"/>
          </p:nvPr>
        </p:nvSpPr>
        <p:spPr>
          <a:xfrm>
            <a:off x="311700"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Development</a:t>
            </a:r>
            <a:endParaRPr/>
          </a:p>
        </p:txBody>
      </p:sp>
      <p:cxnSp>
        <p:nvCxnSpPr>
          <p:cNvPr id="115" name="Google Shape;115;p19"/>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cxnSp>
        <p:nvCxnSpPr>
          <p:cNvPr id="116" name="Google Shape;116;p19"/>
          <p:cNvCxnSpPr/>
          <p:nvPr/>
        </p:nvCxnSpPr>
        <p:spPr>
          <a:xfrm>
            <a:off x="4337500" y="1238100"/>
            <a:ext cx="8400" cy="3564600"/>
          </a:xfrm>
          <a:prstGeom prst="straightConnector1">
            <a:avLst/>
          </a:prstGeom>
          <a:noFill/>
          <a:ln cap="flat" cmpd="sng" w="76200">
            <a:solidFill>
              <a:schemeClr val="dk2"/>
            </a:solidFill>
            <a:prstDash val="solid"/>
            <a:round/>
            <a:headEnd len="med" w="med" type="none"/>
            <a:tailEnd len="med" w="med" type="none"/>
          </a:ln>
        </p:spPr>
      </p:cxnSp>
      <p:pic>
        <p:nvPicPr>
          <p:cNvPr id="117" name="Google Shape;117;p19"/>
          <p:cNvPicPr preferRelativeResize="0"/>
          <p:nvPr/>
        </p:nvPicPr>
        <p:blipFill rotWithShape="1">
          <a:blip r:embed="rId3">
            <a:alphaModFix/>
          </a:blip>
          <a:srcRect b="7517" l="0" r="7749" t="12934"/>
          <a:stretch/>
        </p:blipFill>
        <p:spPr>
          <a:xfrm>
            <a:off x="568100" y="3074575"/>
            <a:ext cx="3298501" cy="2009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Categories for Language Resources</a:t>
            </a:r>
            <a:endParaRPr/>
          </a:p>
        </p:txBody>
      </p:sp>
      <p:pic>
        <p:nvPicPr>
          <p:cNvPr id="123" name="Google Shape;123;p20"/>
          <p:cNvPicPr preferRelativeResize="0"/>
          <p:nvPr/>
        </p:nvPicPr>
        <p:blipFill rotWithShape="1">
          <a:blip r:embed="rId3">
            <a:alphaModFix/>
          </a:blip>
          <a:srcRect b="7517" l="0" r="7749" t="12934"/>
          <a:stretch/>
        </p:blipFill>
        <p:spPr>
          <a:xfrm>
            <a:off x="1013325" y="1017725"/>
            <a:ext cx="6588225" cy="40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 Categories for Language Resources</a:t>
            </a:r>
            <a:endParaRPr/>
          </a:p>
        </p:txBody>
      </p:sp>
      <p:sp>
        <p:nvSpPr>
          <p:cNvPr id="129" name="Google Shape;129;p21"/>
          <p:cNvSpPr txBox="1"/>
          <p:nvPr>
            <p:ph idx="1" type="body"/>
          </p:nvPr>
        </p:nvSpPr>
        <p:spPr>
          <a:xfrm>
            <a:off x="311700" y="1152475"/>
            <a:ext cx="3261300" cy="1739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Undocumented-Undescribed</a:t>
            </a:r>
            <a:endParaRPr/>
          </a:p>
        </p:txBody>
      </p:sp>
      <p:sp>
        <p:nvSpPr>
          <p:cNvPr id="130" name="Google Shape;130;p21"/>
          <p:cNvSpPr txBox="1"/>
          <p:nvPr>
            <p:ph idx="1" type="body"/>
          </p:nvPr>
        </p:nvSpPr>
        <p:spPr>
          <a:xfrm>
            <a:off x="5161725"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Description</a:t>
            </a:r>
            <a:endParaRPr/>
          </a:p>
        </p:txBody>
      </p:sp>
      <p:sp>
        <p:nvSpPr>
          <p:cNvPr id="131" name="Google Shape;131;p21"/>
          <p:cNvSpPr txBox="1"/>
          <p:nvPr>
            <p:ph idx="1" type="body"/>
          </p:nvPr>
        </p:nvSpPr>
        <p:spPr>
          <a:xfrm>
            <a:off x="5161725" y="11524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Documentation</a:t>
            </a:r>
            <a:endParaRPr/>
          </a:p>
        </p:txBody>
      </p:sp>
      <p:sp>
        <p:nvSpPr>
          <p:cNvPr id="132" name="Google Shape;132;p21"/>
          <p:cNvSpPr txBox="1"/>
          <p:nvPr>
            <p:ph idx="1" type="body"/>
          </p:nvPr>
        </p:nvSpPr>
        <p:spPr>
          <a:xfrm>
            <a:off x="311700" y="2991675"/>
            <a:ext cx="3261300" cy="1922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Language Development</a:t>
            </a:r>
            <a:endParaRPr/>
          </a:p>
        </p:txBody>
      </p:sp>
      <p:cxnSp>
        <p:nvCxnSpPr>
          <p:cNvPr id="133" name="Google Shape;133;p21"/>
          <p:cNvCxnSpPr/>
          <p:nvPr/>
        </p:nvCxnSpPr>
        <p:spPr>
          <a:xfrm>
            <a:off x="199425" y="2949825"/>
            <a:ext cx="8849400" cy="16500"/>
          </a:xfrm>
          <a:prstGeom prst="straightConnector1">
            <a:avLst/>
          </a:prstGeom>
          <a:noFill/>
          <a:ln cap="flat" cmpd="sng" w="76200">
            <a:solidFill>
              <a:schemeClr val="dk2"/>
            </a:solidFill>
            <a:prstDash val="solid"/>
            <a:round/>
            <a:headEnd len="med" w="med" type="none"/>
            <a:tailEnd len="med" w="med" type="none"/>
          </a:ln>
        </p:spPr>
      </p:cxnSp>
      <p:cxnSp>
        <p:nvCxnSpPr>
          <p:cNvPr id="134" name="Google Shape;134;p21"/>
          <p:cNvCxnSpPr/>
          <p:nvPr/>
        </p:nvCxnSpPr>
        <p:spPr>
          <a:xfrm>
            <a:off x="4337500" y="1238100"/>
            <a:ext cx="8400" cy="3564600"/>
          </a:xfrm>
          <a:prstGeom prst="straightConnector1">
            <a:avLst/>
          </a:prstGeom>
          <a:noFill/>
          <a:ln cap="flat" cmpd="sng" w="76200">
            <a:solidFill>
              <a:schemeClr val="dk2"/>
            </a:solidFill>
            <a:prstDash val="solid"/>
            <a:round/>
            <a:headEnd len="med" w="med" type="none"/>
            <a:tailEnd len="med" w="med" type="none"/>
          </a:ln>
        </p:spPr>
      </p:cxnSp>
      <p:pic>
        <p:nvPicPr>
          <p:cNvPr id="135" name="Google Shape;135;p21"/>
          <p:cNvPicPr preferRelativeResize="0"/>
          <p:nvPr/>
        </p:nvPicPr>
        <p:blipFill rotWithShape="1">
          <a:blip r:embed="rId3">
            <a:alphaModFix/>
          </a:blip>
          <a:srcRect b="7517" l="0" r="7749" t="12934"/>
          <a:stretch/>
        </p:blipFill>
        <p:spPr>
          <a:xfrm>
            <a:off x="568100" y="3074575"/>
            <a:ext cx="3298501" cy="2009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